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5"/>
  </p:sldMasterIdLst>
  <p:notesMasterIdLst>
    <p:notesMasterId r:id="rId24"/>
  </p:notesMasterIdLst>
  <p:sldIdLst>
    <p:sldId id="317" r:id="rId6"/>
    <p:sldId id="299" r:id="rId7"/>
    <p:sldId id="319" r:id="rId8"/>
    <p:sldId id="316" r:id="rId9"/>
    <p:sldId id="320" r:id="rId10"/>
    <p:sldId id="321" r:id="rId11"/>
    <p:sldId id="322" r:id="rId12"/>
    <p:sldId id="323" r:id="rId13"/>
    <p:sldId id="324" r:id="rId14"/>
    <p:sldId id="281" r:id="rId15"/>
    <p:sldId id="300" r:id="rId16"/>
    <p:sldId id="328" r:id="rId17"/>
    <p:sldId id="330" r:id="rId18"/>
    <p:sldId id="329" r:id="rId19"/>
    <p:sldId id="326" r:id="rId20"/>
    <p:sldId id="290" r:id="rId21"/>
    <p:sldId id="301" r:id="rId22"/>
    <p:sldId id="327" r:id="rId2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and INSTRUCTIONS" id="{05500FCB-E53B-D04D-82CA-51F0140D22FE}">
          <p14:sldIdLst/>
        </p14:section>
        <p14:section name="TEMPLATE" id="{D5889D11-304D-6243-AE57-2F1B22C9EA73}">
          <p14:sldIdLst>
            <p14:sldId id="317"/>
            <p14:sldId id="299"/>
            <p14:sldId id="319"/>
            <p14:sldId id="316"/>
            <p14:sldId id="320"/>
            <p14:sldId id="321"/>
            <p14:sldId id="322"/>
            <p14:sldId id="323"/>
            <p14:sldId id="324"/>
            <p14:sldId id="281"/>
            <p14:sldId id="300"/>
            <p14:sldId id="328"/>
            <p14:sldId id="330"/>
            <p14:sldId id="329"/>
            <p14:sldId id="326"/>
            <p14:sldId id="290"/>
            <p14:sldId id="301"/>
            <p14:sldId id="327"/>
          </p14:sldIdLst>
        </p14:section>
        <p14:section name="ICONS" id="{8C85D8F0-62C4-0343-88F9-FAC9E8239E02}">
          <p14:sldIdLst/>
        </p14:section>
        <p14:section name="END SLIDE" id="{4C4AAE4A-8089-C643-A5A0-202A1E6D0FA4}">
          <p14:sldIdLst/>
        </p14:section>
      </p14:sectionLst>
    </p:ex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99FC"/>
    <a:srgbClr val="269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24B442-BACC-4CC3-9A04-4115091A579D}" v="5" dt="2018-10-09T08:49:18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14" autoAdjust="0"/>
  </p:normalViewPr>
  <p:slideViewPr>
    <p:cSldViewPr snapToGrid="0">
      <p:cViewPr varScale="1">
        <p:scale>
          <a:sx n="75" d="100"/>
          <a:sy n="75" d="100"/>
        </p:scale>
        <p:origin x="330" y="66"/>
      </p:cViewPr>
      <p:guideLst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3B18D-59C2-934C-AB88-2F19D843FB48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95E1F-0E16-9041-B7F2-F780B1DFEBE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95E1F-0E16-9041-B7F2-F780B1DFEB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22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Lobby in New York via Sasja en Suzanne die net in New York waren op tijdens de </a:t>
            </a:r>
            <a:r>
              <a:rPr lang="nl-NL" dirty="0" err="1"/>
              <a:t>annual</a:t>
            </a:r>
            <a:r>
              <a:rPr lang="nl-NL" dirty="0"/>
              <a:t> meeting</a:t>
            </a:r>
          </a:p>
          <a:p>
            <a:r>
              <a:rPr lang="nl-NL" dirty="0"/>
              <a:t>Lobby richting Panama om vertrouwen te houden en informatie te delen</a:t>
            </a:r>
          </a:p>
          <a:p>
            <a:r>
              <a:rPr lang="nl-NL" dirty="0"/>
              <a:t>Contact met US Fund hoe zij met Harvey te werk gingen in aug 2017</a:t>
            </a:r>
          </a:p>
          <a:p>
            <a:r>
              <a:rPr lang="nl-NL" dirty="0"/>
              <a:t>Contact met </a:t>
            </a:r>
            <a:r>
              <a:rPr lang="nl-NL" dirty="0" err="1"/>
              <a:t>NatCom</a:t>
            </a:r>
            <a:r>
              <a:rPr lang="nl-NL" dirty="0"/>
              <a:t> Frankrijk over het Franse deel van Sint Maarten, zij kregen ook mandaat. Saint Martin is gemeente van Frankrijk</a:t>
            </a:r>
          </a:p>
          <a:p>
            <a:r>
              <a:rPr lang="nl-NL" dirty="0"/>
              <a:t>Er moest een officieel verzoek om internationale assistentie komen van de regering van Sint Maarten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95E1F-0E16-9041-B7F2-F780B1DFEB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82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Contact met </a:t>
            </a:r>
            <a:r>
              <a:rPr lang="nl-NL" dirty="0" err="1"/>
              <a:t>Shermina</a:t>
            </a:r>
            <a:r>
              <a:rPr lang="nl-NL" dirty="0"/>
              <a:t> en dat we een brief nodig hadden met verzoek om internationale assistentie</a:t>
            </a:r>
          </a:p>
          <a:p>
            <a:r>
              <a:rPr lang="nl-NL" dirty="0"/>
              <a:t>Brief van de minister kwam twee weken na orkaan Irma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95E1F-0E16-9041-B7F2-F780B1DFEB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18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95E1F-0E16-9041-B7F2-F780B1DFEB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52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95E1F-0E16-9041-B7F2-F780B1DFEB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22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259" y="1707654"/>
            <a:ext cx="7159483" cy="12307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384" y="2735658"/>
            <a:ext cx="6858000" cy="744798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0384" y="3615866"/>
            <a:ext cx="6858000" cy="32748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50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B57D9-3097-4E29-8510-8BCDCFA43D3B}" type="datetime1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– UNICEF voor ieder kind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06C9-9015-2443-9079-7DD3ECAFD52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8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7"/>
          <p:cNvSpPr>
            <a:spLocks noGrp="1"/>
          </p:cNvSpPr>
          <p:nvPr>
            <p:ph type="pic" idx="13"/>
          </p:nvPr>
        </p:nvSpPr>
        <p:spPr>
          <a:xfrm>
            <a:off x="-1" y="0"/>
            <a:ext cx="9144001" cy="5143500"/>
          </a:xfrm>
          <a:solidFill>
            <a:schemeClr val="bg1">
              <a:lumMod val="85000"/>
            </a:schemeClr>
          </a:solidFill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447514"/>
            <a:ext cx="4032250" cy="43204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879562"/>
            <a:ext cx="4032250" cy="37531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0">
              <a:buNone/>
              <a:defRPr sz="1600">
                <a:solidFill>
                  <a:schemeClr val="bg1"/>
                </a:solidFill>
              </a:defRPr>
            </a:lvl3pPr>
            <a:lvl4pPr marL="36036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6575" indent="-1968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46808-549B-4B67-B433-C37C611DE338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324614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767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5"/>
          <p:cNvPicPr>
            <a:picLocks noChangeAspect="1"/>
          </p:cNvPicPr>
          <p:nvPr userDrawn="1"/>
        </p:nvPicPr>
        <p:blipFill>
          <a:blip r:embed="rId2"/>
          <a:srcRect t="3893" b="3893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447514"/>
            <a:ext cx="4032250" cy="43204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879562"/>
            <a:ext cx="4032250" cy="37531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0">
              <a:buNone/>
              <a:defRPr sz="1600">
                <a:solidFill>
                  <a:schemeClr val="bg1"/>
                </a:solidFill>
              </a:defRPr>
            </a:lvl3pPr>
            <a:lvl4pPr marL="36036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6575" indent="-1968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4C125C-9C67-434A-A267-40E0A1627FC7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324614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355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7"/>
          <p:cNvPicPr>
            <a:picLocks noChangeAspect="1"/>
          </p:cNvPicPr>
          <p:nvPr userDrawn="1"/>
        </p:nvPicPr>
        <p:blipFill>
          <a:blip r:embed="rId2"/>
          <a:srcRect t="7771" b="777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447514"/>
            <a:ext cx="4032250" cy="43204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879562"/>
            <a:ext cx="4032250" cy="37531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0">
              <a:buNone/>
              <a:defRPr sz="1600">
                <a:solidFill>
                  <a:schemeClr val="bg1"/>
                </a:solidFill>
              </a:defRPr>
            </a:lvl3pPr>
            <a:lvl4pPr marL="36036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6575" indent="-1968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4C125C-9C67-434A-A267-40E0A1627FC7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324614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693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11"/>
          <p:cNvPicPr>
            <a:picLocks noChangeAspect="1"/>
          </p:cNvPicPr>
          <p:nvPr userDrawn="1"/>
        </p:nvPicPr>
        <p:blipFill>
          <a:blip r:embed="rId2"/>
          <a:srcRect t="6471" b="647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447514"/>
            <a:ext cx="4032250" cy="43204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879562"/>
            <a:ext cx="4032250" cy="37531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0">
              <a:buNone/>
              <a:defRPr sz="1600">
                <a:solidFill>
                  <a:schemeClr val="bg1"/>
                </a:solidFill>
              </a:defRPr>
            </a:lvl3pPr>
            <a:lvl4pPr marL="36036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6575" indent="-1968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4C125C-9C67-434A-A267-40E0A1627FC7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324614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220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1"/>
          <p:cNvPicPr>
            <a:picLocks noChangeAspect="1"/>
          </p:cNvPicPr>
          <p:nvPr userDrawn="1"/>
        </p:nvPicPr>
        <p:blipFill rotWithShape="1">
          <a:blip r:embed="rId2"/>
          <a:srcRect l="-1" t="314" r="8042" b="22048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447514"/>
            <a:ext cx="4032250" cy="43204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879562"/>
            <a:ext cx="4032250" cy="37531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0">
              <a:buNone/>
              <a:defRPr sz="1600">
                <a:solidFill>
                  <a:schemeClr val="bg1"/>
                </a:solidFill>
              </a:defRPr>
            </a:lvl3pPr>
            <a:lvl4pPr marL="36036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6575" indent="-1968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4C125C-9C67-434A-A267-40E0A1627FC7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324614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821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8"/>
          <p:cNvPicPr>
            <a:picLocks noChangeAspect="1"/>
          </p:cNvPicPr>
          <p:nvPr userDrawn="1"/>
        </p:nvPicPr>
        <p:blipFill>
          <a:blip r:embed="rId2"/>
          <a:srcRect l="11" r="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447514"/>
            <a:ext cx="4032250" cy="43204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879562"/>
            <a:ext cx="4032250" cy="37531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0">
              <a:buNone/>
              <a:defRPr sz="1600">
                <a:solidFill>
                  <a:schemeClr val="bg1"/>
                </a:solidFill>
              </a:defRPr>
            </a:lvl3pPr>
            <a:lvl4pPr marL="36036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6575" indent="-1968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4C125C-9C67-434A-A267-40E0A1627FC7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324614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930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2"/>
          <p:cNvPicPr>
            <a:picLocks noChangeAspect="1"/>
          </p:cNvPicPr>
          <p:nvPr userDrawn="1"/>
        </p:nvPicPr>
        <p:blipFill rotWithShape="1">
          <a:blip r:embed="rId2"/>
          <a:srcRect t="7324" r="5319" b="12645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447514"/>
            <a:ext cx="4032250" cy="43204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879562"/>
            <a:ext cx="4032250" cy="37531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0">
              <a:buNone/>
              <a:defRPr sz="1600">
                <a:solidFill>
                  <a:schemeClr val="bg1"/>
                </a:solidFill>
              </a:defRPr>
            </a:lvl3pPr>
            <a:lvl4pPr marL="36036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6575" indent="-1968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D46808-549B-4B67-B433-C37C611DE338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324614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470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1"/>
          <p:cNvPicPr>
            <a:picLocks noChangeAspect="1"/>
          </p:cNvPicPr>
          <p:nvPr userDrawn="1"/>
        </p:nvPicPr>
        <p:blipFill rotWithShape="1">
          <a:blip r:embed="rId2"/>
          <a:srcRect t="2029" r="3857" b="16802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447514"/>
            <a:ext cx="4032250" cy="43204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879562"/>
            <a:ext cx="4032250" cy="37531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0">
              <a:buNone/>
              <a:defRPr sz="1600">
                <a:solidFill>
                  <a:schemeClr val="bg1"/>
                </a:solidFill>
              </a:defRPr>
            </a:lvl3pPr>
            <a:lvl4pPr marL="36036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6575" indent="-1968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4C125C-9C67-434A-A267-40E0A1627FC7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324614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61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7"/>
          <p:cNvSpPr>
            <a:spLocks noGrp="1"/>
          </p:cNvSpPr>
          <p:nvPr>
            <p:ph type="pic" idx="13"/>
          </p:nvPr>
        </p:nvSpPr>
        <p:spPr>
          <a:xfrm>
            <a:off x="-1" y="0"/>
            <a:ext cx="9144001" cy="5143500"/>
          </a:xfrm>
          <a:solidFill>
            <a:schemeClr val="bg1">
              <a:lumMod val="95000"/>
            </a:schemeClr>
          </a:solidFill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350" y="447514"/>
            <a:ext cx="4032250" cy="43204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8350" y="879562"/>
            <a:ext cx="4032250" cy="37531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0">
              <a:buNone/>
              <a:defRPr sz="1600">
                <a:solidFill>
                  <a:schemeClr val="bg1"/>
                </a:solidFill>
              </a:defRPr>
            </a:lvl3pPr>
            <a:lvl4pPr marL="36036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6575" indent="-1968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146047-CD61-447E-B4E1-53B0B716A5C9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-1806274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-1396285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794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7"/>
          <p:cNvSpPr>
            <a:spLocks noGrp="1"/>
          </p:cNvSpPr>
          <p:nvPr>
            <p:ph type="pic" idx="13"/>
          </p:nvPr>
        </p:nvSpPr>
        <p:spPr>
          <a:xfrm>
            <a:off x="-1" y="0"/>
            <a:ext cx="9144001" cy="5143500"/>
          </a:xfrm>
          <a:solidFill>
            <a:schemeClr val="accent1">
              <a:lumMod val="20000"/>
              <a:lumOff val="80000"/>
            </a:schemeClr>
          </a:solidFill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660152"/>
            <a:ext cx="8064500" cy="608756"/>
          </a:xfrm>
        </p:spPr>
        <p:txBody>
          <a:bodyPr anchor="b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1455800"/>
            <a:ext cx="5220382" cy="25185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Naam presentator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544" y="4098260"/>
            <a:ext cx="3697357" cy="635616"/>
          </a:xfrm>
          <a:prstGeom prst="rect">
            <a:avLst/>
          </a:prstGeom>
        </p:spPr>
      </p:pic>
      <p:sp>
        <p:nvSpPr>
          <p:cNvPr id="18" name="Rechthoek 17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539750" y="514038"/>
            <a:ext cx="647700" cy="12836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fld id="{CB83AF5D-3B28-4593-AAD2-877311DCB67C}" type="datetime1">
              <a:rPr lang="en-US" smtClean="0"/>
              <a:t>10/9/2018</a:t>
            </a:fld>
            <a:endParaRPr lang="en-US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7641480" y="3372245"/>
            <a:ext cx="2700337" cy="89695"/>
          </a:xfrm>
        </p:spPr>
        <p:txBody>
          <a:bodyPr>
            <a:noAutofit/>
          </a:bodyPr>
          <a:lstStyle>
            <a:lvl1pPr>
              <a:defRPr sz="700">
                <a:solidFill>
                  <a:schemeClr val="bg1"/>
                </a:solidFill>
              </a:defRPr>
            </a:lvl1pPr>
            <a:lvl2pPr>
              <a:defRPr sz="500"/>
            </a:lvl2pPr>
            <a:lvl3pPr>
              <a:defRPr sz="400"/>
            </a:lvl3pPr>
            <a:lvl4pPr>
              <a:defRPr sz="300"/>
            </a:lvl4pPr>
            <a:lvl5pPr>
              <a:defRPr sz="300"/>
            </a:lvl5pPr>
          </a:lstStyle>
          <a:p>
            <a:r>
              <a:rPr lang="nl-NL" sz="700">
                <a:solidFill>
                  <a:schemeClr val="accent1"/>
                </a:solidFill>
              </a:rPr>
              <a:t>© UNICEF/UN123</a:t>
            </a:r>
          </a:p>
        </p:txBody>
      </p:sp>
    </p:spTree>
    <p:extLst>
      <p:ext uri="{BB962C8B-B14F-4D97-AF65-F5344CB8AC3E}">
        <p14:creationId xmlns:p14="http://schemas.microsoft.com/office/powerpoint/2010/main" val="115189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1"/>
          <p:cNvPicPr>
            <a:picLocks noChangeAspect="1"/>
          </p:cNvPicPr>
          <p:nvPr userDrawn="1"/>
        </p:nvPicPr>
        <p:blipFill>
          <a:blip r:embed="rId2"/>
          <a:srcRect t="7770" b="7770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350" y="447514"/>
            <a:ext cx="4032250" cy="43204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8350" y="879562"/>
            <a:ext cx="4032250" cy="37531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0">
              <a:buNone/>
              <a:defRPr sz="1600">
                <a:solidFill>
                  <a:schemeClr val="bg1"/>
                </a:solidFill>
              </a:defRPr>
            </a:lvl3pPr>
            <a:lvl4pPr marL="36036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6575" indent="-1968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146047-CD61-447E-B4E1-53B0B716A5C9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-1806274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-1396285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066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1"/>
          <p:cNvPicPr>
            <a:picLocks noChangeAspect="1"/>
          </p:cNvPicPr>
          <p:nvPr userDrawn="1"/>
        </p:nvPicPr>
        <p:blipFill rotWithShape="1">
          <a:blip r:embed="rId2"/>
          <a:srcRect l="5582" t="11534" b="595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8350" y="447514"/>
            <a:ext cx="4032250" cy="43204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8350" y="879562"/>
            <a:ext cx="4032250" cy="37531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76213" indent="0">
              <a:buNone/>
              <a:defRPr sz="1600">
                <a:solidFill>
                  <a:schemeClr val="bg1"/>
                </a:solidFill>
              </a:defRPr>
            </a:lvl3pPr>
            <a:lvl4pPr marL="36036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536575" indent="-1968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146047-CD61-447E-B4E1-53B0B716A5C9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-1806274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-1396285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246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7"/>
          <p:cNvSpPr>
            <a:spLocks noGrp="1"/>
          </p:cNvSpPr>
          <p:nvPr>
            <p:ph type="pic" idx="13"/>
          </p:nvPr>
        </p:nvSpPr>
        <p:spPr>
          <a:xfrm>
            <a:off x="-1" y="0"/>
            <a:ext cx="9144001" cy="5143500"/>
          </a:xfrm>
          <a:solidFill>
            <a:schemeClr val="bg1">
              <a:lumMod val="75000"/>
            </a:schemeClr>
          </a:solidFill>
        </p:spPr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3F20F6-0237-422D-B97D-CC07FA49062C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324614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00024" y="303213"/>
            <a:ext cx="4284662" cy="4321175"/>
          </a:xfrm>
          <a:solidFill>
            <a:schemeClr val="bg2">
              <a:lumMod val="10000"/>
              <a:alpha val="62000"/>
            </a:schemeClr>
          </a:solidFill>
        </p:spPr>
        <p:txBody>
          <a:bodyPr vert="horz" lIns="252000" tIns="252000" rIns="216000" bIns="0" rtlCol="0">
            <a:normAutofit/>
          </a:bodyPr>
          <a:lstStyle>
            <a:lvl1pPr>
              <a:def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fr-CH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DIT KAN EEN </a:t>
            </a:r>
            <a:r>
              <a:rPr lang="fr-CH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KRACHTIGE</a:t>
            </a:r>
            <a:r>
              <a:rPr lang="fr-CH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MANIER ZIJN OM EEN BOODSCHAP OVER TE BRENGEN </a:t>
            </a:r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818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/>
          <p:cNvPicPr>
            <a:picLocks noChangeAspect="1"/>
          </p:cNvPicPr>
          <p:nvPr userDrawn="1"/>
        </p:nvPicPr>
        <p:blipFill>
          <a:blip r:embed="rId2"/>
          <a:srcRect l="11" r="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0024" y="303213"/>
            <a:ext cx="4284662" cy="4321175"/>
          </a:xfrm>
          <a:solidFill>
            <a:schemeClr val="bg2">
              <a:lumMod val="10000"/>
              <a:alpha val="62000"/>
            </a:schemeClr>
          </a:solidFill>
        </p:spPr>
        <p:txBody>
          <a:bodyPr vert="horz" lIns="252000" tIns="252000" rIns="216000" bIns="0" rtlCol="0">
            <a:normAutofit/>
          </a:bodyPr>
          <a:lstStyle>
            <a:lvl1pPr>
              <a:defRPr lang="en-US" sz="3600" b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fr-CH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DIT KAN EEN </a:t>
            </a:r>
            <a:r>
              <a:rPr lang="fr-CH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KRACHTIGE</a:t>
            </a:r>
            <a:r>
              <a:rPr lang="fr-CH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MANIER ZIJN OM EEN BOODSCHAP OVER TE BRENGEN </a:t>
            </a:r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3F20F6-0237-422D-B97D-CC07FA49062C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324614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45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7"/>
          <p:cNvPicPr>
            <a:picLocks noChangeAspect="1"/>
          </p:cNvPicPr>
          <p:nvPr userDrawn="1"/>
        </p:nvPicPr>
        <p:blipFill rotWithShape="1">
          <a:blip r:embed="rId2"/>
          <a:srcRect t="9237" r="13019" b="1746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3F20F6-0237-422D-B97D-CC07FA49062C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324614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00024" y="303213"/>
            <a:ext cx="4284662" cy="4321175"/>
          </a:xfrm>
          <a:solidFill>
            <a:schemeClr val="bg2">
              <a:lumMod val="10000"/>
              <a:alpha val="62000"/>
            </a:schemeClr>
          </a:solidFill>
        </p:spPr>
        <p:txBody>
          <a:bodyPr vert="horz" lIns="252000" tIns="252000" rIns="216000" bIns="0" rtlCol="0">
            <a:normAutofit/>
          </a:bodyPr>
          <a:lstStyle>
            <a:lvl1pPr>
              <a:def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fr-CH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DIT KAN EEN </a:t>
            </a:r>
            <a:r>
              <a:rPr lang="fr-CH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KRACHTIGE</a:t>
            </a:r>
            <a:r>
              <a:rPr lang="fr-CH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MANIER ZIJN OM EEN BOODSCHAP OVER TE BRENGEN </a:t>
            </a:r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139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7"/>
          <p:cNvPicPr>
            <a:picLocks noChangeAspect="1"/>
          </p:cNvPicPr>
          <p:nvPr userDrawn="1"/>
        </p:nvPicPr>
        <p:blipFill>
          <a:blip r:embed="rId2"/>
          <a:srcRect t="7772" b="7772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3F20F6-0237-422D-B97D-CC07FA49062C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324614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82562" y="303213"/>
            <a:ext cx="4284662" cy="4321175"/>
          </a:xfrm>
          <a:solidFill>
            <a:schemeClr val="bg2">
              <a:lumMod val="10000"/>
              <a:alpha val="62000"/>
            </a:schemeClr>
          </a:solidFill>
        </p:spPr>
        <p:txBody>
          <a:bodyPr vert="horz" lIns="252000" tIns="252000" rIns="216000" bIns="0" rtlCol="0">
            <a:normAutofit/>
          </a:bodyPr>
          <a:lstStyle>
            <a:lvl1pPr>
              <a:def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fr-CH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DIT KAN EEN </a:t>
            </a:r>
            <a:r>
              <a:rPr lang="fr-CH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KRACHTIGE</a:t>
            </a:r>
            <a:r>
              <a:rPr lang="fr-CH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MANIER ZIJN OM EEN BOODSCHAP OVER TE BRENGEN </a:t>
            </a:r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31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7"/>
          <p:cNvPicPr>
            <a:picLocks noChangeAspect="1"/>
          </p:cNvPicPr>
          <p:nvPr userDrawn="1"/>
        </p:nvPicPr>
        <p:blipFill rotWithShape="1">
          <a:blip r:embed="rId2"/>
          <a:srcRect l="2646" t="5519" b="12099"/>
          <a:stretch/>
        </p:blipFill>
        <p:spPr>
          <a:xfrm>
            <a:off x="0" y="0"/>
            <a:ext cx="9143763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3F20F6-0237-422D-B97D-CC07FA49062C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324614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3213"/>
            <a:ext cx="4284662" cy="4321175"/>
          </a:xfrm>
          <a:solidFill>
            <a:schemeClr val="bg2">
              <a:lumMod val="10000"/>
              <a:alpha val="62000"/>
            </a:schemeClr>
          </a:solidFill>
        </p:spPr>
        <p:txBody>
          <a:bodyPr vert="horz" lIns="252000" tIns="252000" rIns="216000" bIns="0" rtlCol="0">
            <a:normAutofit/>
          </a:bodyPr>
          <a:lstStyle>
            <a:lvl1pPr>
              <a:def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fr-CH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DIT KAN EEN </a:t>
            </a:r>
            <a:r>
              <a:rPr lang="fr-CH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KRACHTIGE</a:t>
            </a:r>
            <a:r>
              <a:rPr lang="fr-CH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MANIER ZIJN OM EEN BOODSCHAP OVER TE BRENGEN </a:t>
            </a:r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068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7"/>
          <p:cNvSpPr>
            <a:spLocks noGrp="1"/>
          </p:cNvSpPr>
          <p:nvPr>
            <p:ph type="pic" idx="13"/>
          </p:nvPr>
        </p:nvSpPr>
        <p:spPr>
          <a:xfrm>
            <a:off x="-1" y="0"/>
            <a:ext cx="9144001" cy="5143500"/>
          </a:xfrm>
          <a:solidFill>
            <a:schemeClr val="bg1">
              <a:lumMod val="75000"/>
            </a:schemeClr>
          </a:solidFill>
        </p:spPr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3F20F6-0237-422D-B97D-CC07FA49062C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324614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1999" y="303906"/>
            <a:ext cx="4284662" cy="4321175"/>
          </a:xfrm>
          <a:solidFill>
            <a:schemeClr val="bg2">
              <a:lumMod val="10000"/>
              <a:alpha val="62000"/>
            </a:schemeClr>
          </a:solidFill>
        </p:spPr>
        <p:txBody>
          <a:bodyPr vert="horz" lIns="252000" tIns="252000" rIns="216000" bIns="0" rtlCol="0">
            <a:normAutofit/>
          </a:bodyPr>
          <a:lstStyle>
            <a:lvl1pPr>
              <a:def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fr-CH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DIT KAN EEN </a:t>
            </a:r>
            <a:r>
              <a:rPr lang="fr-CH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KRACHTIGE</a:t>
            </a:r>
            <a:r>
              <a:rPr lang="fr-CH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MANIER ZIJN OM EEN BOODSCHAP OVER TE BRENGEN </a:t>
            </a:r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768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7"/>
          <p:cNvPicPr>
            <a:picLocks noChangeAspect="1"/>
          </p:cNvPicPr>
          <p:nvPr userDrawn="1"/>
        </p:nvPicPr>
        <p:blipFill>
          <a:blip r:embed="rId2"/>
          <a:srcRect t="7772" b="7772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DC240A-18CF-4E64-8C5F-2A36DCE20B0B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324614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4581440" y="303213"/>
            <a:ext cx="4284662" cy="4321175"/>
          </a:xfrm>
          <a:prstGeom prst="rect">
            <a:avLst/>
          </a:prstGeom>
          <a:solidFill>
            <a:schemeClr val="bg2">
              <a:lumMod val="10000"/>
              <a:alpha val="62000"/>
            </a:schemeClr>
          </a:solidFill>
        </p:spPr>
        <p:txBody>
          <a:bodyPr vert="horz" lIns="252000" tIns="252000" rIns="21600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nl-NL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DIT KAN EEN </a:t>
            </a:r>
            <a:r>
              <a:rPr lang="nl-NL" b="1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rPr>
              <a:t>KRACHTIGE</a:t>
            </a:r>
            <a:r>
              <a:rPr lang="nl-NL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MANIER ZIJN OM EEN BOODSCHAP OVER TE BRENGEN </a:t>
            </a:r>
          </a:p>
        </p:txBody>
      </p:sp>
    </p:spTree>
    <p:extLst>
      <p:ext uri="{BB962C8B-B14F-4D97-AF65-F5344CB8AC3E}">
        <p14:creationId xmlns:p14="http://schemas.microsoft.com/office/powerpoint/2010/main" val="3270941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7"/>
          <p:cNvPicPr>
            <a:picLocks noChangeAspect="1"/>
          </p:cNvPicPr>
          <p:nvPr userDrawn="1"/>
        </p:nvPicPr>
        <p:blipFill>
          <a:blip r:embed="rId2"/>
          <a:srcRect t="7690" b="7690"/>
          <a:stretch>
            <a:fillRect/>
          </a:stretch>
        </p:blipFill>
        <p:spPr>
          <a:xfrm>
            <a:off x="0" y="0"/>
            <a:ext cx="9143763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DC240A-18CF-4E64-8C5F-2A36DCE20B0B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hthoek 8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324614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4581440" y="303213"/>
            <a:ext cx="4284662" cy="4321175"/>
          </a:xfrm>
          <a:prstGeom prst="rect">
            <a:avLst/>
          </a:prstGeom>
          <a:solidFill>
            <a:schemeClr val="bg2">
              <a:lumMod val="10000"/>
              <a:alpha val="62000"/>
            </a:schemeClr>
          </a:solidFill>
        </p:spPr>
        <p:txBody>
          <a:bodyPr vert="horz" lIns="252000" tIns="252000" rIns="21600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nl-NL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DIT KAN EEN </a:t>
            </a:r>
            <a:r>
              <a:rPr lang="nl-NL" b="1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rPr>
              <a:t>KRACHTIGE</a:t>
            </a:r>
            <a:r>
              <a:rPr lang="nl-NL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MANIER ZIJN OM EEN BOODSCHAP OVER TE BRENGEN </a:t>
            </a:r>
          </a:p>
        </p:txBody>
      </p:sp>
    </p:spTree>
    <p:extLst>
      <p:ext uri="{BB962C8B-B14F-4D97-AF65-F5344CB8AC3E}">
        <p14:creationId xmlns:p14="http://schemas.microsoft.com/office/powerpoint/2010/main" val="3371177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4"/>
          <p:cNvPicPr>
            <a:picLocks noChangeAspect="1"/>
          </p:cNvPicPr>
          <p:nvPr userDrawn="1"/>
        </p:nvPicPr>
        <p:blipFill>
          <a:blip r:embed="rId2"/>
          <a:srcRect l="1166" r="1166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660152"/>
            <a:ext cx="8064500" cy="608756"/>
          </a:xfrm>
        </p:spPr>
        <p:txBody>
          <a:bodyPr anchor="b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1455800"/>
            <a:ext cx="5220382" cy="25185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Naam presentator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544" y="4098260"/>
            <a:ext cx="3697357" cy="635616"/>
          </a:xfrm>
          <a:prstGeom prst="rect">
            <a:avLst/>
          </a:prstGeom>
        </p:spPr>
      </p:pic>
      <p:sp>
        <p:nvSpPr>
          <p:cNvPr id="18" name="Rechthoek 17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539750" y="514038"/>
            <a:ext cx="647700" cy="12836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fld id="{47D7A29B-F7DA-4336-9C14-E78CD55DC704}" type="datetime1">
              <a:rPr lang="en-US" smtClean="0"/>
              <a:t>10/9/2018</a:t>
            </a:fld>
            <a:endParaRPr lang="en-US"/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7641480" y="3372245"/>
            <a:ext cx="2700337" cy="89695"/>
          </a:xfrm>
        </p:spPr>
        <p:txBody>
          <a:bodyPr>
            <a:noAutofit/>
          </a:bodyPr>
          <a:lstStyle>
            <a:lvl1pPr>
              <a:defRPr sz="7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 sz="500"/>
            </a:lvl2pPr>
            <a:lvl3pPr>
              <a:defRPr sz="400"/>
            </a:lvl3pPr>
            <a:lvl4pPr>
              <a:defRPr sz="300"/>
            </a:lvl4pPr>
            <a:lvl5pPr>
              <a:defRPr sz="300"/>
            </a:lvl5pPr>
          </a:lstStyle>
          <a:p>
            <a:r>
              <a:rPr lang="nl-NL" sz="700">
                <a:solidFill>
                  <a:schemeClr val="accent1"/>
                </a:solidFill>
              </a:rPr>
              <a:t>© UNICEF/UN123</a:t>
            </a:r>
          </a:p>
        </p:txBody>
      </p:sp>
    </p:spTree>
    <p:extLst>
      <p:ext uri="{BB962C8B-B14F-4D97-AF65-F5344CB8AC3E}">
        <p14:creationId xmlns:p14="http://schemas.microsoft.com/office/powerpoint/2010/main" val="34943248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17"/>
          <p:cNvSpPr>
            <a:spLocks noGrp="1"/>
          </p:cNvSpPr>
          <p:nvPr>
            <p:ph type="pic" idx="13"/>
          </p:nvPr>
        </p:nvSpPr>
        <p:spPr>
          <a:xfrm>
            <a:off x="-1" y="0"/>
            <a:ext cx="9144001" cy="5143500"/>
          </a:xfrm>
          <a:solidFill>
            <a:schemeClr val="bg1">
              <a:lumMod val="95000"/>
            </a:schemeClr>
          </a:solidFill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447514"/>
            <a:ext cx="8064500" cy="432048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94A659-F0DB-4DD3-9518-864C1513A4ED}" type="datetime1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 van de presentatie – UNICEF voor ieder kind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70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9750" y="4840002"/>
            <a:ext cx="647700" cy="128366"/>
          </a:xfrm>
        </p:spPr>
        <p:txBody>
          <a:bodyPr/>
          <a:lstStyle/>
          <a:p>
            <a:fld id="{2995B16C-5D7D-4E99-B631-9EC42E16BBA4}" type="datetime1">
              <a:rPr lang="en-US" smtClean="0"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87450" y="4840002"/>
            <a:ext cx="4927600" cy="128366"/>
          </a:xfrm>
        </p:spPr>
        <p:txBody>
          <a:bodyPr/>
          <a:lstStyle/>
          <a:p>
            <a:r>
              <a:rPr lang="nl-NL"/>
              <a:t>Titel van de presentatie – UNICEF voor ieder kind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28384" y="4840002"/>
            <a:ext cx="575866" cy="128366"/>
          </a:xfrm>
        </p:spPr>
        <p:txBody>
          <a:bodyPr/>
          <a:lstStyle/>
          <a:p>
            <a:fld id="{E56306C9-9015-2443-9079-7DD3ECAFD52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34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7"/>
          <p:cNvSpPr>
            <a:spLocks noGrp="1"/>
          </p:cNvSpPr>
          <p:nvPr>
            <p:ph type="pic" idx="13"/>
          </p:nvPr>
        </p:nvSpPr>
        <p:spPr>
          <a:xfrm>
            <a:off x="-1" y="0"/>
            <a:ext cx="9144001" cy="5143500"/>
          </a:xfrm>
          <a:solidFill>
            <a:schemeClr val="accent1">
              <a:lumMod val="20000"/>
              <a:lumOff val="80000"/>
            </a:schemeClr>
          </a:solidFill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9519CE6-7368-4673-BA53-F9AC68B4B0DD}" type="datetime1">
              <a:rPr lang="en-US" smtClean="0"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 van de presentatie – UNICEF voor ieder kind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701" y="-2418"/>
            <a:ext cx="2280484" cy="173751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0386" y="391763"/>
            <a:ext cx="1767686" cy="883843"/>
          </a:xfrm>
          <a:prstGeom prst="rect">
            <a:avLst/>
          </a:prstGeom>
        </p:spPr>
      </p:pic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324614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725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9519CE6-7368-4673-BA53-F9AC68B4B0DD}" type="datetime1">
              <a:rPr lang="en-US" smtClean="0"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 van de presentatie – UNICEF voor ieder kind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701" y="-2418"/>
            <a:ext cx="2280484" cy="173751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0386" y="391763"/>
            <a:ext cx="1767686" cy="883843"/>
          </a:xfrm>
          <a:prstGeom prst="rect">
            <a:avLst/>
          </a:prstGeom>
        </p:spPr>
      </p:pic>
      <p:sp>
        <p:nvSpPr>
          <p:cNvPr id="10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7324614" y="3031596"/>
            <a:ext cx="3311462" cy="159869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>
              <a:defRPr sz="800">
                <a:solidFill>
                  <a:schemeClr val="bg2"/>
                </a:solidFill>
              </a:defRPr>
            </a:lvl2pPr>
            <a:lvl3pPr>
              <a:defRPr sz="700">
                <a:solidFill>
                  <a:schemeClr val="bg2"/>
                </a:solidFill>
              </a:defRPr>
            </a:lvl3pPr>
            <a:lvl4pPr>
              <a:defRPr sz="600">
                <a:solidFill>
                  <a:schemeClr val="bg2"/>
                </a:solidFill>
              </a:defRPr>
            </a:lvl4pPr>
            <a:lvl5pPr>
              <a:defRPr sz="600">
                <a:solidFill>
                  <a:schemeClr val="bg2"/>
                </a:solidFill>
              </a:defRPr>
            </a:lvl5pPr>
          </a:lstStyle>
          <a:p>
            <a:pPr lvl="0"/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694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326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e titel en tek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47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4"/>
          <p:cNvPicPr>
            <a:picLocks noChangeAspect="1"/>
          </p:cNvPicPr>
          <p:nvPr userDrawn="1"/>
        </p:nvPicPr>
        <p:blipFill rotWithShape="1">
          <a:blip r:embed="rId2"/>
          <a:srcRect t="487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660152"/>
            <a:ext cx="8064500" cy="608756"/>
          </a:xfrm>
        </p:spPr>
        <p:txBody>
          <a:bodyPr anchor="b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1455800"/>
            <a:ext cx="5220382" cy="25185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Naam presentator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544" y="4098260"/>
            <a:ext cx="3697357" cy="635616"/>
          </a:xfrm>
          <a:prstGeom prst="rect">
            <a:avLst/>
          </a:prstGeom>
        </p:spPr>
      </p:pic>
      <p:sp>
        <p:nvSpPr>
          <p:cNvPr id="18" name="Rechthoek 17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539750" y="514038"/>
            <a:ext cx="647700" cy="12836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fld id="{6172FD66-A5A1-42CD-9FCD-8AEB220572A7}" type="datetime1">
              <a:rPr lang="en-US" smtClean="0"/>
              <a:t>10/9/2018</a:t>
            </a:fld>
            <a:endParaRPr lang="en-US"/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7641480" y="3372245"/>
            <a:ext cx="2700337" cy="89695"/>
          </a:xfrm>
        </p:spPr>
        <p:txBody>
          <a:bodyPr>
            <a:noAutofit/>
          </a:bodyPr>
          <a:lstStyle>
            <a:lvl1pPr>
              <a:defRPr sz="700">
                <a:solidFill>
                  <a:schemeClr val="accent1"/>
                </a:solidFill>
              </a:defRPr>
            </a:lvl1pPr>
            <a:lvl2pPr>
              <a:defRPr sz="500"/>
            </a:lvl2pPr>
            <a:lvl3pPr>
              <a:defRPr sz="400"/>
            </a:lvl3pPr>
            <a:lvl4pPr>
              <a:defRPr sz="300"/>
            </a:lvl4pPr>
            <a:lvl5pPr>
              <a:defRPr sz="300"/>
            </a:lvl5pPr>
          </a:lstStyle>
          <a:p>
            <a:r>
              <a:rPr lang="nl-NL" sz="700">
                <a:solidFill>
                  <a:schemeClr val="accent1"/>
                </a:solidFill>
              </a:rPr>
              <a:t>© UNICEF/UN123</a:t>
            </a:r>
          </a:p>
        </p:txBody>
      </p:sp>
    </p:spTree>
    <p:extLst>
      <p:ext uri="{BB962C8B-B14F-4D97-AF65-F5344CB8AC3E}">
        <p14:creationId xmlns:p14="http://schemas.microsoft.com/office/powerpoint/2010/main" val="3156207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4"/>
          <p:cNvPicPr>
            <a:picLocks noChangeAspect="1"/>
          </p:cNvPicPr>
          <p:nvPr userDrawn="1"/>
        </p:nvPicPr>
        <p:blipFill rotWithShape="1">
          <a:blip r:embed="rId2"/>
          <a:srcRect t="4460" b="11389"/>
          <a:stretch/>
        </p:blipFill>
        <p:spPr>
          <a:xfrm>
            <a:off x="0" y="1"/>
            <a:ext cx="9171242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660152"/>
            <a:ext cx="8064500" cy="608756"/>
          </a:xfrm>
        </p:spPr>
        <p:txBody>
          <a:bodyPr anchor="b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0" y="1455800"/>
            <a:ext cx="5220382" cy="25185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Naam presentator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544" y="4098260"/>
            <a:ext cx="3697357" cy="635616"/>
          </a:xfrm>
          <a:prstGeom prst="rect">
            <a:avLst/>
          </a:prstGeom>
        </p:spPr>
      </p:pic>
      <p:sp>
        <p:nvSpPr>
          <p:cNvPr id="18" name="Rechthoek 17"/>
          <p:cNvSpPr/>
          <p:nvPr userDrawn="1"/>
        </p:nvSpPr>
        <p:spPr>
          <a:xfrm rot="16200000">
            <a:off x="7611949" y="3049972"/>
            <a:ext cx="3311464" cy="1231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UNICEF/</a:t>
            </a:r>
            <a:r>
              <a:rPr lang="en-US" sz="800">
                <a:solidFill>
                  <a:schemeClr val="bg1">
                    <a:lumMod val="65000"/>
                  </a:schemeClr>
                </a:solidFill>
              </a:rPr>
              <a:t>UN123/</a:t>
            </a:r>
            <a:r>
              <a:rPr lang="en-US" sz="800" err="1">
                <a:solidFill>
                  <a:schemeClr val="bg1">
                    <a:lumMod val="65000"/>
                  </a:schemeClr>
                </a:solidFill>
              </a:rPr>
              <a:t>Fotograaf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lang="en-GB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539750" y="514038"/>
            <a:ext cx="647700" cy="12836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fld id="{066869D8-EEB2-476D-AF20-48A9EFCBE2AB}" type="datetime1">
              <a:rPr lang="en-US" smtClean="0"/>
              <a:t>10/9/2018</a:t>
            </a:fld>
            <a:endParaRPr lang="en-US"/>
          </a:p>
        </p:txBody>
      </p:sp>
      <p:sp>
        <p:nvSpPr>
          <p:cNvPr id="11" name="Tijdelijke aanduiding voor tekst 9"/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7641480" y="3372245"/>
            <a:ext cx="2700337" cy="89695"/>
          </a:xfrm>
        </p:spPr>
        <p:txBody>
          <a:bodyPr>
            <a:noAutofit/>
          </a:bodyPr>
          <a:lstStyle>
            <a:lvl1pPr>
              <a:defRPr sz="7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>
              <a:defRPr sz="500"/>
            </a:lvl2pPr>
            <a:lvl3pPr>
              <a:defRPr sz="400"/>
            </a:lvl3pPr>
            <a:lvl4pPr>
              <a:defRPr sz="300"/>
            </a:lvl4pPr>
            <a:lvl5pPr>
              <a:defRPr sz="300"/>
            </a:lvl5pPr>
          </a:lstStyle>
          <a:p>
            <a:r>
              <a:rPr lang="nl-NL" sz="700">
                <a:solidFill>
                  <a:schemeClr val="accent1"/>
                </a:solidFill>
              </a:rPr>
              <a:t>© UNICEF/UN123</a:t>
            </a:r>
          </a:p>
        </p:txBody>
      </p:sp>
    </p:spTree>
    <p:extLst>
      <p:ext uri="{BB962C8B-B14F-4D97-AF65-F5344CB8AC3E}">
        <p14:creationId xmlns:p14="http://schemas.microsoft.com/office/powerpoint/2010/main" val="256821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6771-0BB5-4DE8-8D64-43E69F59C409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solidFill>
                  <a:srgbClr val="2899FC"/>
                </a:solidFill>
                <a:ea typeface="Arial" charset="0"/>
                <a:cs typeface="Arial" charset="0"/>
              </a:rPr>
              <a:t>UNICEF</a:t>
            </a:r>
            <a:r>
              <a:rPr lang="en-US">
                <a:solidFill>
                  <a:srgbClr val="2899FC"/>
                </a:solidFill>
                <a:ea typeface="Arial" charset="0"/>
                <a:cs typeface="Arial" charset="0"/>
              </a:rPr>
              <a:t> </a:t>
            </a:r>
            <a:r>
              <a:rPr lang="en-US" err="1">
                <a:solidFill>
                  <a:srgbClr val="2899FC"/>
                </a:solidFill>
                <a:ea typeface="Arial" charset="0"/>
                <a:cs typeface="Arial" charset="0"/>
              </a:rPr>
              <a:t>voor</a:t>
            </a:r>
            <a:r>
              <a:rPr lang="en-US">
                <a:solidFill>
                  <a:srgbClr val="2899FC"/>
                </a:solidFill>
                <a:ea typeface="Arial" charset="0"/>
                <a:cs typeface="Arial" charset="0"/>
              </a:rPr>
              <a:t> </a:t>
            </a:r>
            <a:r>
              <a:rPr lang="en-US" err="1">
                <a:solidFill>
                  <a:srgbClr val="2899FC"/>
                </a:solidFill>
                <a:ea typeface="Arial" charset="0"/>
                <a:cs typeface="Arial" charset="0"/>
              </a:rPr>
              <a:t>ieder</a:t>
            </a:r>
            <a:r>
              <a:rPr lang="en-US">
                <a:solidFill>
                  <a:srgbClr val="2899FC"/>
                </a:solidFill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06C9-9015-2443-9079-7DD3ECAFD52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0D695C-0479-4C1A-BA86-21D4CD737BFD}" type="datetime1">
              <a:rPr lang="en-US" smtClean="0"/>
              <a:t>10/9/2018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ea typeface="Arial" charset="0"/>
                <a:cs typeface="Arial" charset="0"/>
              </a:rPr>
              <a:t>UNICEF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voor</a:t>
            </a:r>
            <a:r>
              <a:rPr lang="en-US">
                <a:ea typeface="Arial" charset="0"/>
                <a:cs typeface="Arial" charset="0"/>
              </a:rPr>
              <a:t> </a:t>
            </a:r>
            <a:r>
              <a:rPr lang="en-US" err="1">
                <a:ea typeface="Arial" charset="0"/>
                <a:cs typeface="Arial" charset="0"/>
              </a:rPr>
              <a:t>ieder</a:t>
            </a:r>
            <a:r>
              <a:rPr lang="en-US"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9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150375"/>
            <a:ext cx="3886200" cy="34736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4404" y="1150375"/>
            <a:ext cx="3886200" cy="34736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2721-93DA-4C54-B624-1461AFF391DD}" type="datetime1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– UNICEF voor ieder kind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06C9-9015-2443-9079-7DD3ECAFD52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74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48" y="303498"/>
            <a:ext cx="8064501" cy="49819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801688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50" y="1419622"/>
            <a:ext cx="3868340" cy="276344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4731" y="801688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4731" y="1419622"/>
            <a:ext cx="3887391" cy="276344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373FB-96C6-4497-9781-4E86DFC97237}" type="datetime1">
              <a:rPr lang="en-US" smtClean="0"/>
              <a:t>10/9/2018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– UNICEF voor ieder kind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306C9-9015-2443-9079-7DD3ECAFD52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55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750" y="303498"/>
            <a:ext cx="8064500" cy="57606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1131590"/>
            <a:ext cx="8064500" cy="35011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659271" y="4840002"/>
            <a:ext cx="647700" cy="12836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C9C77-FE01-45F9-B4EE-FB7792D9264B}" type="datetime1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5798" y="4840002"/>
            <a:ext cx="4927600" cy="12836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err="1">
                <a:ea typeface="Arial" charset="0"/>
                <a:cs typeface="Arial" charset="0"/>
              </a:rPr>
              <a:t>Titel</a:t>
            </a:r>
            <a:r>
              <a:rPr lang="en-US">
                <a:ea typeface="Arial" charset="0"/>
                <a:cs typeface="Arial" charset="0"/>
              </a:rPr>
              <a:t> van de </a:t>
            </a:r>
            <a:r>
              <a:rPr lang="en-US" err="1">
                <a:ea typeface="Arial" charset="0"/>
                <a:cs typeface="Arial" charset="0"/>
              </a:rPr>
              <a:t>presentatie</a:t>
            </a:r>
            <a:r>
              <a:rPr lang="en-US">
                <a:ea typeface="Arial" charset="0"/>
                <a:cs typeface="Arial" charset="0"/>
              </a:rPr>
              <a:t> – </a:t>
            </a:r>
            <a:r>
              <a:rPr lang="en-US" b="1">
                <a:solidFill>
                  <a:srgbClr val="2899FC"/>
                </a:solidFill>
                <a:ea typeface="Arial" charset="0"/>
                <a:cs typeface="Arial" charset="0"/>
              </a:rPr>
              <a:t>UNICEF</a:t>
            </a:r>
            <a:r>
              <a:rPr lang="en-US">
                <a:solidFill>
                  <a:srgbClr val="2899FC"/>
                </a:solidFill>
                <a:ea typeface="Arial" charset="0"/>
                <a:cs typeface="Arial" charset="0"/>
              </a:rPr>
              <a:t> </a:t>
            </a:r>
            <a:r>
              <a:rPr lang="en-US" err="1">
                <a:solidFill>
                  <a:srgbClr val="2899FC"/>
                </a:solidFill>
                <a:ea typeface="Arial" charset="0"/>
                <a:cs typeface="Arial" charset="0"/>
              </a:rPr>
              <a:t>voor</a:t>
            </a:r>
            <a:r>
              <a:rPr lang="en-US">
                <a:solidFill>
                  <a:srgbClr val="2899FC"/>
                </a:solidFill>
                <a:ea typeface="Arial" charset="0"/>
                <a:cs typeface="Arial" charset="0"/>
              </a:rPr>
              <a:t> </a:t>
            </a:r>
            <a:r>
              <a:rPr lang="en-US" err="1">
                <a:solidFill>
                  <a:srgbClr val="2899FC"/>
                </a:solidFill>
                <a:ea typeface="Arial" charset="0"/>
                <a:cs typeface="Arial" charset="0"/>
              </a:rPr>
              <a:t>ieder</a:t>
            </a:r>
            <a:r>
              <a:rPr lang="en-US">
                <a:solidFill>
                  <a:srgbClr val="2899FC"/>
                </a:solidFill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750" y="4840002"/>
            <a:ext cx="575866" cy="12836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306C9-9015-2443-9079-7DD3ECAFD52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1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94" r:id="rId3"/>
    <p:sldLayoutId id="2147483695" r:id="rId4"/>
    <p:sldLayoutId id="2147483696" r:id="rId5"/>
    <p:sldLayoutId id="2147483674" r:id="rId6"/>
    <p:sldLayoutId id="2147483690" r:id="rId7"/>
    <p:sldLayoutId id="2147483676" r:id="rId8"/>
    <p:sldLayoutId id="2147483677" r:id="rId9"/>
    <p:sldLayoutId id="2147483678" r:id="rId10"/>
    <p:sldLayoutId id="2147483686" r:id="rId11"/>
    <p:sldLayoutId id="2147483697" r:id="rId12"/>
    <p:sldLayoutId id="2147483698" r:id="rId13"/>
    <p:sldLayoutId id="2147483700" r:id="rId14"/>
    <p:sldLayoutId id="2147483702" r:id="rId15"/>
    <p:sldLayoutId id="2147483704" r:id="rId16"/>
    <p:sldLayoutId id="2147483705" r:id="rId17"/>
    <p:sldLayoutId id="2147483701" r:id="rId18"/>
    <p:sldLayoutId id="2147483691" r:id="rId19"/>
    <p:sldLayoutId id="2147483699" r:id="rId20"/>
    <p:sldLayoutId id="2147483703" r:id="rId21"/>
    <p:sldLayoutId id="2147483692" r:id="rId22"/>
    <p:sldLayoutId id="2147483706" r:id="rId23"/>
    <p:sldLayoutId id="2147483707" r:id="rId24"/>
    <p:sldLayoutId id="2147483712" r:id="rId25"/>
    <p:sldLayoutId id="2147483713" r:id="rId26"/>
    <p:sldLayoutId id="2147483711" r:id="rId27"/>
    <p:sldLayoutId id="2147483693" r:id="rId28"/>
    <p:sldLayoutId id="2147483708" r:id="rId29"/>
    <p:sldLayoutId id="2147483685" r:id="rId30"/>
    <p:sldLayoutId id="2147483679" r:id="rId31"/>
    <p:sldLayoutId id="2147483684" r:id="rId32"/>
    <p:sldLayoutId id="2147483710" r:id="rId33"/>
    <p:sldLayoutId id="2147483682" r:id="rId34"/>
    <p:sldLayoutId id="2147483683" r:id="rId35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905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361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54292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42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340" userDrawn="1">
          <p15:clr>
            <a:srgbClr val="F26B43"/>
          </p15:clr>
        </p15:guide>
        <p15:guide id="4" pos="2880">
          <p15:clr>
            <a:srgbClr val="F26B43"/>
          </p15:clr>
        </p15:guide>
        <p15:guide id="7" orient="horz" pos="191" userDrawn="1">
          <p15:clr>
            <a:srgbClr val="F26B43"/>
          </p15:clr>
        </p15:guide>
        <p15:guide id="8" orient="horz" pos="713" userDrawn="1">
          <p15:clr>
            <a:srgbClr val="F26B43"/>
          </p15:clr>
        </p15:guide>
        <p15:guide id="9" orient="horz" pos="291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cef.nl/ons-werk/unicef-sint-maarten" TargetMode="External"/><Relationship Id="rId2" Type="http://schemas.openxmlformats.org/officeDocument/2006/relationships/hyperlink" Target="http://www.unicef.nl/sint-maarten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Sint Maarten – na orkaan Irma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9750" y="1455800"/>
            <a:ext cx="5220382" cy="608756"/>
          </a:xfrm>
        </p:spPr>
        <p:txBody>
          <a:bodyPr/>
          <a:lstStyle/>
          <a:p>
            <a:r>
              <a:rPr lang="nl-NL" dirty="0"/>
              <a:t>Marieke Roelfsema</a:t>
            </a:r>
          </a:p>
          <a:p>
            <a:r>
              <a:rPr lang="nl-NL" dirty="0"/>
              <a:t>Projectleider Sint Maarten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2065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004017"/>
            <a:ext cx="4362773" cy="326564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99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600" dirty="0"/>
              <a:t>OVERHEID ONDERSTEUNEN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sz="2800" b="1" dirty="0"/>
              <a:t>Beleidsniveau</a:t>
            </a:r>
          </a:p>
          <a:p>
            <a:r>
              <a:rPr lang="nl-NL" sz="2800" b="1" dirty="0"/>
              <a:t>Directe hulp</a:t>
            </a:r>
          </a:p>
          <a:p>
            <a:r>
              <a:rPr lang="nl-NL" sz="2800" b="1" dirty="0"/>
              <a:t>Campagne</a:t>
            </a:r>
          </a:p>
          <a:p>
            <a:r>
              <a:rPr lang="nl-NL" sz="2800" b="1" dirty="0"/>
              <a:t>Onderzoek</a:t>
            </a:r>
          </a:p>
          <a:p>
            <a:endParaRPr lang="nl-NL" sz="2800" b="1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b="1" dirty="0">
                <a:solidFill>
                  <a:schemeClr val="bg1"/>
                </a:solidFill>
              </a:rPr>
              <a:t>UNICEF</a:t>
            </a:r>
            <a:r>
              <a:rPr lang="nl-NL" dirty="0">
                <a:solidFill>
                  <a:schemeClr val="bg1"/>
                </a:solidFill>
              </a:rPr>
              <a:t> voor ieder kind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ijdelijke aanduiding voor tekst 2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5">
                    <a:lumMod val="50000"/>
                  </a:schemeClr>
                </a:solidFill>
              </a:rPr>
              <a:t>© UNICEF/NYHQ2012-1488/</a:t>
            </a:r>
            <a:r>
              <a:rPr lang="en-US" altLang="en-US" err="1">
                <a:solidFill>
                  <a:schemeClr val="accent5">
                    <a:lumMod val="50000"/>
                  </a:schemeClr>
                </a:solidFill>
              </a:rPr>
              <a:t>Dormino</a:t>
            </a:r>
            <a:endParaRPr lang="en-US" altLang="en-US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52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Foto’s</a:t>
            </a:r>
            <a:r>
              <a:rPr lang="en-GB" dirty="0"/>
              <a:t> van </a:t>
            </a:r>
            <a:r>
              <a:rPr lang="en-GB" dirty="0" err="1"/>
              <a:t>directe</a:t>
            </a:r>
            <a:r>
              <a:rPr lang="en-GB" dirty="0"/>
              <a:t> </a:t>
            </a:r>
            <a:r>
              <a:rPr lang="en-GB" dirty="0" err="1"/>
              <a:t>hulp</a:t>
            </a:r>
            <a:br>
              <a:rPr lang="en-GB" dirty="0"/>
            </a:br>
            <a:br>
              <a:rPr lang="en-GB" dirty="0"/>
            </a:br>
            <a:r>
              <a:rPr lang="en-GB" dirty="0"/>
              <a:t>Life skills via </a:t>
            </a:r>
            <a:r>
              <a:rPr lang="en-GB" dirty="0" err="1"/>
              <a:t>voetbal</a:t>
            </a:r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FA628F7-94B0-4B6D-82FF-68EDACB84FD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5305">
            <a:off x="268538" y="1981710"/>
            <a:ext cx="3589020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5AA6080-048F-4202-8B2A-21AC4EEA0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32" y="2380343"/>
            <a:ext cx="4809067" cy="2705100"/>
          </a:xfrm>
          <a:prstGeom prst="rect">
            <a:avLst/>
          </a:prstGeom>
        </p:spPr>
      </p:pic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0BA62FB-4518-4E68-84E9-1EE97F5A23C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3176">
            <a:off x="5340247" y="-189382"/>
            <a:ext cx="3578629" cy="2610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345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923402-68B0-444B-851E-5642A34E6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Materiaal voor naschoolse opvang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1CAFF060-8D09-4F90-9D27-BF19C2FA7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6665" y="2318204"/>
            <a:ext cx="4595753" cy="2825296"/>
          </a:xfr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1147BAC-8F5A-4809-977B-B40BF90C4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562"/>
            <a:ext cx="3367314" cy="2235903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12E39028-EA69-4BC6-AE37-AC68F1E5D7C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71" y="778917"/>
            <a:ext cx="3432629" cy="252122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B6577B5-CEB4-4B68-896D-B72F75249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022" y="3251201"/>
            <a:ext cx="1419224" cy="189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04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643AE4-1F34-49DE-BE32-CA6D1621B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Too Cool </a:t>
            </a:r>
            <a:r>
              <a:rPr lang="nl-NL" dirty="0" err="1"/>
              <a:t>to</a:t>
            </a:r>
            <a:r>
              <a:rPr lang="nl-NL" dirty="0"/>
              <a:t> Loot</a:t>
            </a:r>
            <a:br>
              <a:rPr lang="nl-NL" dirty="0"/>
            </a:br>
            <a:r>
              <a:rPr lang="nl-NL" dirty="0"/>
              <a:t>(plunderen)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EB492F0-FF16-471B-9C57-E3BCF231D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Titel van de presentatie – </a:t>
            </a:r>
            <a:r>
              <a:rPr lang="en-US" b="1">
                <a:solidFill>
                  <a:srgbClr val="2899FC"/>
                </a:solidFill>
                <a:ea typeface="Arial" charset="0"/>
                <a:cs typeface="Arial" charset="0"/>
              </a:rPr>
              <a:t>UNICEF</a:t>
            </a:r>
            <a:r>
              <a:rPr lang="en-US">
                <a:solidFill>
                  <a:srgbClr val="2899FC"/>
                </a:solidFill>
                <a:ea typeface="Arial" charset="0"/>
                <a:cs typeface="Arial" charset="0"/>
              </a:rPr>
              <a:t> voor ieder kind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F890F22-43D8-4584-9A33-C6E813A2EE3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 r="7170"/>
          <a:stretch/>
        </p:blipFill>
        <p:spPr bwMode="auto">
          <a:xfrm>
            <a:off x="5776923" y="-137886"/>
            <a:ext cx="3555763" cy="264905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8FECC97-3ED0-40D3-AFF5-05F201BBE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652" y="2975428"/>
            <a:ext cx="3854348" cy="216807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5AEED49-823F-485A-AF28-11EC1A7C0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56153">
            <a:off x="149027" y="1760339"/>
            <a:ext cx="4675698" cy="313327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7965156-C74F-4432-B8C0-2E980E5FB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9696">
            <a:off x="3459286" y="740443"/>
            <a:ext cx="3421240" cy="227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12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EAF4C-809A-4A36-856E-255C687CB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Return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Happiness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2067315-05E3-40FE-B524-60ECCA8E175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" y="935660"/>
            <a:ext cx="4927599" cy="299277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3FAD0CC-8368-47D3-9CAD-FF25E7104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376" y="2874279"/>
            <a:ext cx="4213247" cy="226922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3A2AE50-1682-4CB1-9E1C-54FFA64D6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292" y="0"/>
            <a:ext cx="29093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97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/>
              <a:t>UNICEF</a:t>
            </a:r>
            <a:r>
              <a:rPr lang="en-US" dirty="0"/>
              <a:t> voor </a:t>
            </a:r>
            <a:r>
              <a:rPr lang="en-US" dirty="0" err="1"/>
              <a:t>ieder</a:t>
            </a:r>
            <a:r>
              <a:rPr lang="en-US" dirty="0"/>
              <a:t> kind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solidFill>
                  <a:schemeClr val="accent5">
                    <a:lumMod val="75000"/>
                  </a:schemeClr>
                </a:solidFill>
              </a:rPr>
              <a:t>© UNICEF/UN043177/Rich</a:t>
            </a:r>
          </a:p>
          <a:p>
            <a:endParaRPr lang="en-GB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00024" y="303213"/>
            <a:ext cx="4284662" cy="4321175"/>
          </a:xfrm>
        </p:spPr>
        <p:txBody>
          <a:bodyPr/>
          <a:lstStyle/>
          <a:p>
            <a:r>
              <a:rPr lang="fr-CH" dirty="0"/>
              <a:t>DUURZAME RESULTATEN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2638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NL" sz="2800" b="1" dirty="0"/>
              <a:t>Vervolg 2019</a:t>
            </a:r>
            <a:r>
              <a:rPr lang="nl-NL" dirty="0"/>
              <a:t>		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UNICEF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voor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ieder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kind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6">
                    <a:lumMod val="40000"/>
                    <a:lumOff val="60000"/>
                  </a:schemeClr>
                </a:solidFill>
              </a:rPr>
              <a:t>© UNICEF/UN039071/</a:t>
            </a:r>
            <a:r>
              <a:rPr lang="en-US" altLang="en-US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Pirozzi</a:t>
            </a:r>
            <a:endParaRPr lang="en-US" alt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5918790" y="879562"/>
            <a:ext cx="2691809" cy="3753161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Gesprekken met:</a:t>
            </a:r>
          </a:p>
          <a:p>
            <a:r>
              <a:rPr lang="nl-NL" dirty="0"/>
              <a:t>Binnenlandse Zaken</a:t>
            </a:r>
          </a:p>
          <a:p>
            <a:r>
              <a:rPr lang="nl-NL" dirty="0"/>
              <a:t>	- Den Haag</a:t>
            </a:r>
          </a:p>
          <a:p>
            <a:r>
              <a:rPr lang="nl-NL" dirty="0"/>
              <a:t>	- Sint Maarten</a:t>
            </a:r>
          </a:p>
          <a:p>
            <a:r>
              <a:rPr lang="nl-NL" dirty="0"/>
              <a:t>Ministeries Sint Maarten</a:t>
            </a:r>
          </a:p>
          <a:p>
            <a:r>
              <a:rPr lang="nl-NL" dirty="0"/>
              <a:t>	- Onderwijs</a:t>
            </a:r>
          </a:p>
          <a:p>
            <a:r>
              <a:rPr lang="nl-NL" dirty="0"/>
              <a:t>	- Justitie</a:t>
            </a:r>
          </a:p>
          <a:p>
            <a:r>
              <a:rPr lang="nl-NL" dirty="0"/>
              <a:t>	- Sociale Zaken</a:t>
            </a:r>
          </a:p>
          <a:p>
            <a:r>
              <a:rPr lang="nl-NL" dirty="0"/>
              <a:t>Parlement Sint Maarten</a:t>
            </a:r>
          </a:p>
          <a:p>
            <a:r>
              <a:rPr lang="nl-NL" dirty="0"/>
              <a:t>Wereldbank </a:t>
            </a:r>
          </a:p>
          <a:p>
            <a:r>
              <a:rPr lang="nl-NL" dirty="0"/>
              <a:t>Nederlandse Rode Kruis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0646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informatie</a:t>
            </a:r>
            <a:r>
              <a:rPr lang="en-GB" dirty="0"/>
              <a:t>:</a:t>
            </a:r>
          </a:p>
        </p:txBody>
      </p:sp>
      <p:sp>
        <p:nvSpPr>
          <p:cNvPr id="17" name="Tijdelijke aanduiding voor inhoud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www.unicef.nl/sint-maarten</a:t>
            </a:r>
            <a:r>
              <a:rPr lang="en-GB" dirty="0"/>
              <a:t> (</a:t>
            </a:r>
            <a:r>
              <a:rPr lang="en-GB" dirty="0" err="1"/>
              <a:t>Nederlands</a:t>
            </a:r>
            <a:r>
              <a:rPr lang="en-GB" dirty="0"/>
              <a:t>)</a:t>
            </a:r>
          </a:p>
          <a:p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https://www.unicef.nl/ons-werk/unicef-sint-maarten</a:t>
            </a:r>
            <a:r>
              <a:rPr lang="en-GB" dirty="0"/>
              <a:t> (English)</a:t>
            </a:r>
          </a:p>
          <a:p>
            <a:endParaRPr lang="en-GB" dirty="0"/>
          </a:p>
          <a:p>
            <a:r>
              <a:rPr lang="en-GB" dirty="0"/>
              <a:t>Facebook: </a:t>
            </a:r>
            <a:r>
              <a:rPr lang="en-GB" dirty="0" err="1"/>
              <a:t>UnicefSXM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3479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idx="13"/>
          </p:nvPr>
        </p:nvSpPr>
        <p:spPr/>
      </p:sp>
      <p:sp>
        <p:nvSpPr>
          <p:cNvPr id="5" name="Tijdelijke aanduiding voor tekst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FF"/>
                </a:solidFill>
              </a:rPr>
              <a:t>© UNICEF/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1" y="-2418"/>
            <a:ext cx="2280484" cy="173751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86" y="391763"/>
            <a:ext cx="1767686" cy="88384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8786ACB-F273-48C9-966D-8F461AE57D66}"/>
              </a:ext>
            </a:extLst>
          </p:cNvPr>
          <p:cNvSpPr txBox="1"/>
          <p:nvPr/>
        </p:nvSpPr>
        <p:spPr>
          <a:xfrm>
            <a:off x="4054549" y="1735093"/>
            <a:ext cx="4536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Vragen? </a:t>
            </a:r>
          </a:p>
        </p:txBody>
      </p:sp>
    </p:spTree>
    <p:extLst>
      <p:ext uri="{BB962C8B-B14F-4D97-AF65-F5344CB8AC3E}">
        <p14:creationId xmlns:p14="http://schemas.microsoft.com/office/powerpoint/2010/main" val="2645474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tekst 2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4" name="Tijdelijke aanduiding voor tekst 2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098260"/>
            <a:ext cx="3697357" cy="635616"/>
          </a:xfrm>
          <a:prstGeom prst="rect">
            <a:avLst/>
          </a:prstGeom>
        </p:spPr>
      </p:pic>
      <p:pic>
        <p:nvPicPr>
          <p:cNvPr id="7" name="Tijdelijke aanduiding voor afbeelding 11">
            <a:extLst>
              <a:ext uri="{FF2B5EF4-FFF2-40B4-BE49-F238E27FC236}">
                <a16:creationId xmlns:a16="http://schemas.microsoft.com/office/drawing/2014/main" id="{4250A341-F989-4759-8690-726E043D42F4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4"/>
          <a:srcRect l="658" r="658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5BA677E-CFB0-4038-BE6C-8D0639EF2123}"/>
              </a:ext>
            </a:extLst>
          </p:cNvPr>
          <p:cNvSpPr txBox="1"/>
          <p:nvPr/>
        </p:nvSpPr>
        <p:spPr>
          <a:xfrm>
            <a:off x="233916" y="212651"/>
            <a:ext cx="4203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/>
              <a:t>Orkaan Irma, 6 september 2017</a:t>
            </a:r>
          </a:p>
        </p:txBody>
      </p:sp>
    </p:spTree>
    <p:extLst>
      <p:ext uri="{BB962C8B-B14F-4D97-AF65-F5344CB8AC3E}">
        <p14:creationId xmlns:p14="http://schemas.microsoft.com/office/powerpoint/2010/main" val="863424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58084FC-9F63-4745-B68B-D14A3DA04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759B58C-3052-40CA-9A27-81E042C87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972806C-460A-4AA4-AA1F-8E979E4253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38624821-2058-4C5C-BFCA-F5740599260D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pic>
        <p:nvPicPr>
          <p:cNvPr id="1026" name="Picture 2" descr="Afbeeldingsresultaat voor orkaan irma sint maarten">
            <a:extLst>
              <a:ext uri="{FF2B5EF4-FFF2-40B4-BE49-F238E27FC236}">
                <a16:creationId xmlns:a16="http://schemas.microsoft.com/office/drawing/2014/main" id="{520DCB8C-39C1-4919-9CC4-BFF993DE9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33" y="0"/>
            <a:ext cx="9414933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jl: omlaag 9">
            <a:extLst>
              <a:ext uri="{FF2B5EF4-FFF2-40B4-BE49-F238E27FC236}">
                <a16:creationId xmlns:a16="http://schemas.microsoft.com/office/drawing/2014/main" id="{932DA97F-FDDF-4666-A934-C01C3E40EBCC}"/>
              </a:ext>
            </a:extLst>
          </p:cNvPr>
          <p:cNvSpPr/>
          <p:nvPr/>
        </p:nvSpPr>
        <p:spPr>
          <a:xfrm rot="2281175">
            <a:off x="7586082" y="2062623"/>
            <a:ext cx="446025" cy="590544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11" name="Tijdelijke aanduiding voor inhoud 8">
            <a:extLst>
              <a:ext uri="{FF2B5EF4-FFF2-40B4-BE49-F238E27FC236}">
                <a16:creationId xmlns:a16="http://schemas.microsoft.com/office/drawing/2014/main" id="{1A4B91D5-543B-4F02-8B22-7F4459631B91}"/>
              </a:ext>
            </a:extLst>
          </p:cNvPr>
          <p:cNvSpPr txBox="1">
            <a:spLocks/>
          </p:cNvSpPr>
          <p:nvPr/>
        </p:nvSpPr>
        <p:spPr>
          <a:xfrm>
            <a:off x="4657" y="3600894"/>
            <a:ext cx="3185110" cy="1166367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Grootste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orkaan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ooit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het </a:t>
            </a:r>
            <a:r>
              <a:rPr lang="en-GB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gebied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600km </a:t>
            </a:r>
            <a:r>
              <a:rPr lang="en-GB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doorsnee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GB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categorie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5+</a:t>
            </a:r>
          </a:p>
          <a:p>
            <a:pPr>
              <a:spcAft>
                <a:spcPts val="600"/>
              </a:spcAft>
            </a:pP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Het </a:t>
            </a:r>
            <a:r>
              <a:rPr lang="en-GB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oog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trok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over Sint Maarten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564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248976A-E57C-4BAC-83A1-A8DF41579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29931" cy="5143500"/>
          </a:xfrm>
          <a:prstGeom prst="rect">
            <a:avLst/>
          </a:prstGeom>
        </p:spPr>
      </p:pic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4571999" y="692111"/>
            <a:ext cx="3522921" cy="3780652"/>
          </a:xfrm>
        </p:spPr>
        <p:txBody>
          <a:bodyPr/>
          <a:lstStyle/>
          <a:p>
            <a:r>
              <a:rPr lang="nl-NL" dirty="0"/>
              <a:t>3 autonome landen</a:t>
            </a:r>
          </a:p>
          <a:p>
            <a:r>
              <a:rPr lang="nl-NL" dirty="0"/>
              <a:t>	Sint Maarten</a:t>
            </a:r>
          </a:p>
          <a:p>
            <a:r>
              <a:rPr lang="nl-NL" dirty="0"/>
              <a:t>	Aruba </a:t>
            </a:r>
          </a:p>
          <a:p>
            <a:r>
              <a:rPr lang="nl-NL" dirty="0"/>
              <a:t>	Curaçao</a:t>
            </a:r>
          </a:p>
          <a:p>
            <a:endParaRPr lang="nl-NL" dirty="0"/>
          </a:p>
          <a:p>
            <a:r>
              <a:rPr lang="nl-NL" dirty="0"/>
              <a:t>3 bijzondere gemeenten</a:t>
            </a:r>
          </a:p>
          <a:p>
            <a:r>
              <a:rPr lang="nl-NL" dirty="0"/>
              <a:t>	Bonaire</a:t>
            </a:r>
          </a:p>
          <a:p>
            <a:r>
              <a:rPr lang="nl-NL" dirty="0"/>
              <a:t>	Saba</a:t>
            </a:r>
          </a:p>
          <a:p>
            <a:r>
              <a:rPr lang="nl-NL" dirty="0"/>
              <a:t>	St. Eustatius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E7DA299-9CBB-4021-86AF-8F8319B29673}"/>
              </a:ext>
            </a:extLst>
          </p:cNvPr>
          <p:cNvSpPr txBox="1"/>
          <p:nvPr/>
        </p:nvSpPr>
        <p:spPr>
          <a:xfrm>
            <a:off x="3522921" y="4401879"/>
            <a:ext cx="50540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Sint Maarten: 40.000 inwoners en daarbovenop +/- 20% </a:t>
            </a:r>
            <a:r>
              <a:rPr lang="nl-NL" dirty="0" err="1">
                <a:solidFill>
                  <a:schemeClr val="bg1"/>
                </a:solidFill>
              </a:rPr>
              <a:t>ongedocumenteerden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44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884A7CD1-FEC7-4AB6-A241-C69E83750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UNICEF in het gebied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9402C45C-484B-4322-8DC0-0C70D6C45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131590"/>
            <a:ext cx="5508414" cy="3924436"/>
          </a:xfrm>
        </p:spPr>
        <p:txBody>
          <a:bodyPr>
            <a:normAutofit fontScale="85000" lnSpcReduction="20000"/>
          </a:bodyPr>
          <a:lstStyle/>
          <a:p>
            <a:r>
              <a:rPr lang="nl-NL" dirty="0"/>
              <a:t>Regionaal kantoor in Panama</a:t>
            </a:r>
          </a:p>
          <a:p>
            <a:r>
              <a:rPr lang="nl-NL" dirty="0"/>
              <a:t>Landenkantoor Barbados heeft programma’s in:</a:t>
            </a:r>
          </a:p>
          <a:p>
            <a:endParaRPr lang="nl-NL" dirty="0"/>
          </a:p>
          <a:p>
            <a:r>
              <a:rPr lang="nl-NL" dirty="0"/>
              <a:t>Anguilla, Antigua &amp; Barbuda, Barbados, Virgin </a:t>
            </a:r>
            <a:r>
              <a:rPr lang="nl-NL" dirty="0" err="1"/>
              <a:t>Islands</a:t>
            </a:r>
            <a:r>
              <a:rPr lang="nl-NL" dirty="0"/>
              <a:t> (UK), Dominica, Grenada, Montserrat, St. Kitts </a:t>
            </a:r>
            <a:r>
              <a:rPr lang="nl-NL" dirty="0" err="1"/>
              <a:t>and</a:t>
            </a:r>
            <a:r>
              <a:rPr lang="nl-NL" dirty="0"/>
              <a:t> Nevis, St. Lucia, St. Vincent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Grenadines, Trinidad </a:t>
            </a:r>
            <a:r>
              <a:rPr lang="nl-NL" dirty="0" err="1"/>
              <a:t>and</a:t>
            </a:r>
            <a:r>
              <a:rPr lang="nl-NL" dirty="0"/>
              <a:t> Tobago en </a:t>
            </a:r>
            <a:r>
              <a:rPr lang="nl-NL" dirty="0" err="1"/>
              <a:t>deTurks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Caicos</a:t>
            </a:r>
            <a:r>
              <a:rPr lang="nl-NL" dirty="0"/>
              <a:t> </a:t>
            </a:r>
            <a:r>
              <a:rPr lang="nl-NL" dirty="0" err="1"/>
              <a:t>Islands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MAAR NIET IN SINT MAARTEN / SAINT MARTIN, SABA EN ST EUSTATIUS</a:t>
            </a:r>
          </a:p>
          <a:p>
            <a:endParaRPr lang="nl-NL" dirty="0"/>
          </a:p>
          <a:p>
            <a:r>
              <a:rPr lang="nl-NL" dirty="0"/>
              <a:t>Ons kantoor (Nationaal Comité) deed al wel kinderrechteneducatie en participatie in Caribisch Nederland (in de drie bijz. gemeenten).</a:t>
            </a:r>
          </a:p>
          <a:p>
            <a:r>
              <a:rPr lang="nl-NL" dirty="0"/>
              <a:t>	</a:t>
            </a:r>
          </a:p>
        </p:txBody>
      </p:sp>
      <p:pic>
        <p:nvPicPr>
          <p:cNvPr id="7" name="Picture 4" descr="Afbeeldingsresultaat voor maps eastern caribbean">
            <a:extLst>
              <a:ext uri="{FF2B5EF4-FFF2-40B4-BE49-F238E27FC236}">
                <a16:creationId xmlns:a16="http://schemas.microsoft.com/office/drawing/2014/main" id="{869DA3A7-9DBE-4E90-AA36-AACAA10D5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63" y="-10728"/>
            <a:ext cx="3095837" cy="359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447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BASTIAAN IN T HOFF">
            <a:extLst>
              <a:ext uri="{FF2B5EF4-FFF2-40B4-BE49-F238E27FC236}">
                <a16:creationId xmlns:a16="http://schemas.microsoft.com/office/drawing/2014/main" id="{5615B047-F06F-416B-92DD-9B7E15FF7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87474"/>
            <a:ext cx="1292932" cy="129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ED26ADC-6C7C-474A-882E-DBD3DF914F9D}"/>
              </a:ext>
            </a:extLst>
          </p:cNvPr>
          <p:cNvSpPr txBox="1"/>
          <p:nvPr/>
        </p:nvSpPr>
        <p:spPr>
          <a:xfrm>
            <a:off x="71500" y="145562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</a:rPr>
              <a:t>Bastiaan van ‘t Hoff</a:t>
            </a:r>
          </a:p>
          <a:p>
            <a:r>
              <a:rPr lang="nl-NL" sz="1200" b="1" dirty="0">
                <a:solidFill>
                  <a:schemeClr val="bg1"/>
                </a:solidFill>
              </a:rPr>
              <a:t>UNICEF Panama Chief Planning</a:t>
            </a:r>
          </a:p>
        </p:txBody>
      </p:sp>
      <p:pic>
        <p:nvPicPr>
          <p:cNvPr id="3076" name="Picture 4" descr="Afbeeldingsresultaat voor gary stahl">
            <a:extLst>
              <a:ext uri="{FF2B5EF4-FFF2-40B4-BE49-F238E27FC236}">
                <a16:creationId xmlns:a16="http://schemas.microsoft.com/office/drawing/2014/main" id="{90239EF8-A1F4-4892-85CA-C045E5443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23" y="926043"/>
            <a:ext cx="1372586" cy="147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7CC91A4-21DD-4640-83E3-E4948ECB3748}"/>
              </a:ext>
            </a:extLst>
          </p:cNvPr>
          <p:cNvSpPr txBox="1"/>
          <p:nvPr/>
        </p:nvSpPr>
        <p:spPr>
          <a:xfrm>
            <a:off x="7386136" y="2411025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</a:rPr>
              <a:t>Gary </a:t>
            </a:r>
            <a:r>
              <a:rPr lang="nl-NL" sz="1200" b="1" dirty="0" err="1">
                <a:solidFill>
                  <a:schemeClr val="bg1"/>
                </a:solidFill>
              </a:rPr>
              <a:t>Stahl</a:t>
            </a:r>
            <a:endParaRPr lang="nl-NL" sz="1200" b="1" dirty="0">
              <a:solidFill>
                <a:schemeClr val="bg1"/>
              </a:solidFill>
            </a:endParaRPr>
          </a:p>
          <a:p>
            <a:r>
              <a:rPr lang="nl-NL" sz="1200" b="1" dirty="0">
                <a:solidFill>
                  <a:schemeClr val="bg1"/>
                </a:solidFill>
              </a:rPr>
              <a:t>Director PFP</a:t>
            </a:r>
          </a:p>
        </p:txBody>
      </p:sp>
      <p:pic>
        <p:nvPicPr>
          <p:cNvPr id="3078" name="Picture 6" descr="Afbeeldingsresultaat voor anthony lake">
            <a:extLst>
              <a:ext uri="{FF2B5EF4-FFF2-40B4-BE49-F238E27FC236}">
                <a16:creationId xmlns:a16="http://schemas.microsoft.com/office/drawing/2014/main" id="{CAD4DBC0-BAA6-4475-9646-B255A3B44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3736" y="3017450"/>
            <a:ext cx="1815163" cy="120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33975BDD-E6AB-48D9-A5DC-E81E21F109B0}"/>
              </a:ext>
            </a:extLst>
          </p:cNvPr>
          <p:cNvSpPr txBox="1"/>
          <p:nvPr/>
        </p:nvSpPr>
        <p:spPr>
          <a:xfrm>
            <a:off x="7386136" y="4194676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</a:rPr>
              <a:t>Anthony Lake</a:t>
            </a:r>
          </a:p>
          <a:p>
            <a:r>
              <a:rPr lang="nl-NL" sz="1200" b="1" dirty="0">
                <a:solidFill>
                  <a:schemeClr val="bg1"/>
                </a:solidFill>
              </a:rPr>
              <a:t>Executive Director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202B147-8331-4725-A5CA-0B266067225F}"/>
              </a:ext>
            </a:extLst>
          </p:cNvPr>
          <p:cNvSpPr txBox="1"/>
          <p:nvPr/>
        </p:nvSpPr>
        <p:spPr>
          <a:xfrm>
            <a:off x="5556034" y="3379939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</a:rPr>
              <a:t>Manuel Fontaine</a:t>
            </a:r>
          </a:p>
          <a:p>
            <a:r>
              <a:rPr lang="nl-NL" sz="1200" b="1" dirty="0">
                <a:solidFill>
                  <a:schemeClr val="bg1"/>
                </a:solidFill>
              </a:rPr>
              <a:t>Director Emergency</a:t>
            </a:r>
          </a:p>
          <a:p>
            <a:r>
              <a:rPr lang="nl-NL" sz="1200" b="1" dirty="0">
                <a:solidFill>
                  <a:schemeClr val="bg1"/>
                </a:solidFill>
              </a:rPr>
              <a:t>Operations EMOPS</a:t>
            </a:r>
          </a:p>
        </p:txBody>
      </p:sp>
      <p:sp>
        <p:nvSpPr>
          <p:cNvPr id="4" name="AutoShape 10" descr="https://unicefnetherlands.sharepoint.com/sites/Intranet/smoelenboek/foto/sasja%20bo%CC%88kkerink.jpg">
            <a:extLst>
              <a:ext uri="{FF2B5EF4-FFF2-40B4-BE49-F238E27FC236}">
                <a16:creationId xmlns:a16="http://schemas.microsoft.com/office/drawing/2014/main" id="{0E3DD8D8-B63F-4C42-8F98-72D1D8EDE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944488" cy="94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3B3AE6-35B3-4424-9D8F-105F4BC54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983" y="147009"/>
            <a:ext cx="1009426" cy="1009426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4E80E7EA-D865-4F9D-A52F-9610DC8612E1}"/>
              </a:ext>
            </a:extLst>
          </p:cNvPr>
          <p:cNvSpPr txBox="1"/>
          <p:nvPr/>
        </p:nvSpPr>
        <p:spPr>
          <a:xfrm>
            <a:off x="5115035" y="1161299"/>
            <a:ext cx="830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</a:rPr>
              <a:t>Sasja</a:t>
            </a:r>
          </a:p>
        </p:txBody>
      </p:sp>
      <p:pic>
        <p:nvPicPr>
          <p:cNvPr id="3084" name="Picture 12" descr="https://unicefnetherlands.sharepoint.com/sites/Intranet/smoelenboek/foto/Suzanne%20Laszlo.jpg">
            <a:extLst>
              <a:ext uri="{FF2B5EF4-FFF2-40B4-BE49-F238E27FC236}">
                <a16:creationId xmlns:a16="http://schemas.microsoft.com/office/drawing/2014/main" id="{AD63ECC1-321A-45DA-9A64-15B7EEB5C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329" y="161104"/>
            <a:ext cx="1019503" cy="101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8037F908-D400-482C-A775-E086741BDA37}"/>
              </a:ext>
            </a:extLst>
          </p:cNvPr>
          <p:cNvSpPr txBox="1"/>
          <p:nvPr/>
        </p:nvSpPr>
        <p:spPr>
          <a:xfrm>
            <a:off x="6240559" y="1171280"/>
            <a:ext cx="827041" cy="28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</a:rPr>
              <a:t>Suzanne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8035195-6946-4025-AAA2-D17B3161C4BC}"/>
              </a:ext>
            </a:extLst>
          </p:cNvPr>
          <p:cNvSpPr txBox="1"/>
          <p:nvPr/>
        </p:nvSpPr>
        <p:spPr>
          <a:xfrm>
            <a:off x="7233736" y="195486"/>
            <a:ext cx="1406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New York lobby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69145032-824A-40EC-8BF1-84C1932329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9028" y="2872690"/>
            <a:ext cx="1185060" cy="1185060"/>
          </a:xfrm>
          <a:prstGeom prst="rect">
            <a:avLst/>
          </a:prstGeom>
        </p:spPr>
      </p:pic>
      <p:pic>
        <p:nvPicPr>
          <p:cNvPr id="3094" name="Picture 22" descr="Afbeeldingsresultaat voor unicef france">
            <a:extLst>
              <a:ext uri="{FF2B5EF4-FFF2-40B4-BE49-F238E27FC236}">
                <a16:creationId xmlns:a16="http://schemas.microsoft.com/office/drawing/2014/main" id="{7B122DB2-B324-4023-9020-DB81CE76B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571" y="3817896"/>
            <a:ext cx="2790825" cy="93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Afbeeldingsresultaat voor khin-sandi lwin">
            <a:extLst>
              <a:ext uri="{FF2B5EF4-FFF2-40B4-BE49-F238E27FC236}">
                <a16:creationId xmlns:a16="http://schemas.microsoft.com/office/drawing/2014/main" id="{D2BE7A2B-870B-4D14-9EA1-108C8983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9" y="2183182"/>
            <a:ext cx="1805397" cy="120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CD4593CD-CFCB-4F04-A215-894943D715FB}"/>
              </a:ext>
            </a:extLst>
          </p:cNvPr>
          <p:cNvSpPr txBox="1"/>
          <p:nvPr/>
        </p:nvSpPr>
        <p:spPr>
          <a:xfrm>
            <a:off x="431540" y="3547499"/>
            <a:ext cx="158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err="1">
                <a:solidFill>
                  <a:schemeClr val="bg1"/>
                </a:solidFill>
              </a:rPr>
              <a:t>Khin-sandi</a:t>
            </a:r>
            <a:r>
              <a:rPr lang="nl-NL" sz="1200" b="1" dirty="0">
                <a:solidFill>
                  <a:schemeClr val="bg1"/>
                </a:solidFill>
              </a:rPr>
              <a:t> </a:t>
            </a:r>
            <a:r>
              <a:rPr lang="nl-NL" sz="1200" b="1" dirty="0" err="1">
                <a:solidFill>
                  <a:schemeClr val="bg1"/>
                </a:solidFill>
              </a:rPr>
              <a:t>Lwin</a:t>
            </a:r>
            <a:endParaRPr lang="nl-NL" sz="1200" b="1" dirty="0">
              <a:solidFill>
                <a:schemeClr val="bg1"/>
              </a:solidFill>
            </a:endParaRPr>
          </a:p>
          <a:p>
            <a:r>
              <a:rPr lang="nl-NL" sz="1200" b="1" dirty="0">
                <a:solidFill>
                  <a:schemeClr val="bg1"/>
                </a:solidFill>
              </a:rPr>
              <a:t>UNICEF Barbados </a:t>
            </a:r>
            <a:r>
              <a:rPr lang="nl-NL" sz="1200" b="1" dirty="0" err="1">
                <a:solidFill>
                  <a:schemeClr val="bg1"/>
                </a:solidFill>
              </a:rPr>
              <a:t>Representative</a:t>
            </a:r>
            <a:endParaRPr lang="nl-NL" sz="1200" b="1" dirty="0">
              <a:solidFill>
                <a:schemeClr val="bg1"/>
              </a:solidFill>
            </a:endParaRP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A91EAFE7-DD3A-4920-9C78-1D43EDAFF1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7654" y="1308207"/>
            <a:ext cx="793750" cy="793750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2E8F9464-AD2D-4A89-A98C-0C3FDE1A87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36977" y="1952345"/>
            <a:ext cx="793750" cy="7937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B12CCC0D-D256-459F-8820-964903C573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5566" y="1952345"/>
            <a:ext cx="793750" cy="79375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DA6DED23-850D-4D23-A624-3DDD7F721BCD}"/>
              </a:ext>
            </a:extLst>
          </p:cNvPr>
          <p:cNvSpPr txBox="1"/>
          <p:nvPr/>
        </p:nvSpPr>
        <p:spPr>
          <a:xfrm>
            <a:off x="2825324" y="2775671"/>
            <a:ext cx="1402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</a:rPr>
              <a:t>Marieke, Marlies, La-Toya</a:t>
            </a:r>
          </a:p>
        </p:txBody>
      </p:sp>
      <p:pic>
        <p:nvPicPr>
          <p:cNvPr id="3100" name="Picture 28" descr="UNICEF Image">
            <a:extLst>
              <a:ext uri="{FF2B5EF4-FFF2-40B4-BE49-F238E27FC236}">
                <a16:creationId xmlns:a16="http://schemas.microsoft.com/office/drawing/2014/main" id="{CB994816-2A6D-44BE-A96F-1006782EA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13" y="1871603"/>
            <a:ext cx="100012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kstvak 30">
            <a:extLst>
              <a:ext uri="{FF2B5EF4-FFF2-40B4-BE49-F238E27FC236}">
                <a16:creationId xmlns:a16="http://schemas.microsoft.com/office/drawing/2014/main" id="{7633016A-24A2-45F9-BD5F-C77EF10B2E29}"/>
              </a:ext>
            </a:extLst>
          </p:cNvPr>
          <p:cNvSpPr txBox="1"/>
          <p:nvPr/>
        </p:nvSpPr>
        <p:spPr>
          <a:xfrm>
            <a:off x="1687033" y="397170"/>
            <a:ext cx="2948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</a:rPr>
              <a:t>De UNICEF lobby</a:t>
            </a:r>
          </a:p>
          <a:p>
            <a:pPr algn="ctr"/>
            <a:r>
              <a:rPr lang="nl-NL" sz="2000" b="1" dirty="0">
                <a:solidFill>
                  <a:schemeClr val="bg1"/>
                </a:solidFill>
              </a:rPr>
              <a:t>- voor intern mandaat </a:t>
            </a:r>
          </a:p>
        </p:txBody>
      </p:sp>
    </p:spTree>
    <p:extLst>
      <p:ext uri="{BB962C8B-B14F-4D97-AF65-F5344CB8AC3E}">
        <p14:creationId xmlns:p14="http://schemas.microsoft.com/office/powerpoint/2010/main" val="2023460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beeldingsresultaat voor silveria jacobs">
            <a:extLst>
              <a:ext uri="{FF2B5EF4-FFF2-40B4-BE49-F238E27FC236}">
                <a16:creationId xmlns:a16="http://schemas.microsoft.com/office/drawing/2014/main" id="{15DF8C4B-3249-4CD6-B8A6-180B838A9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3" y="621207"/>
            <a:ext cx="173623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7B02449-A3C5-4B1C-BCDE-16F93283B284}"/>
              </a:ext>
            </a:extLst>
          </p:cNvPr>
          <p:cNvSpPr txBox="1"/>
          <p:nvPr/>
        </p:nvSpPr>
        <p:spPr>
          <a:xfrm>
            <a:off x="273542" y="2093378"/>
            <a:ext cx="1908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err="1">
                <a:solidFill>
                  <a:schemeClr val="bg1"/>
                </a:solidFill>
              </a:rPr>
              <a:t>Silveria</a:t>
            </a:r>
            <a:r>
              <a:rPr lang="nl-NL" sz="1200" b="1" dirty="0">
                <a:solidFill>
                  <a:schemeClr val="bg1"/>
                </a:solidFill>
              </a:rPr>
              <a:t> Jacobs</a:t>
            </a:r>
          </a:p>
          <a:p>
            <a:r>
              <a:rPr lang="nl-NL" sz="1200" b="1" dirty="0">
                <a:solidFill>
                  <a:schemeClr val="bg1"/>
                </a:solidFill>
              </a:rPr>
              <a:t>Minister van Onderwijs, Cultuur, Jeugd en Sport, Sint Maarten</a:t>
            </a:r>
          </a:p>
        </p:txBody>
      </p:sp>
      <p:sp>
        <p:nvSpPr>
          <p:cNvPr id="9" name="AutoShape 5" descr="Afbeeldingsresultaat voor plasterk">
            <a:extLst>
              <a:ext uri="{FF2B5EF4-FFF2-40B4-BE49-F238E27FC236}">
                <a16:creationId xmlns:a16="http://schemas.microsoft.com/office/drawing/2014/main" id="{673CFBDC-E26B-4B44-9E36-A3198FBE49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127" name="Picture 7" descr="Afbeeldingsresultaat voor plasterk">
            <a:extLst>
              <a:ext uri="{FF2B5EF4-FFF2-40B4-BE49-F238E27FC236}">
                <a16:creationId xmlns:a16="http://schemas.microsoft.com/office/drawing/2014/main" id="{2E651FEF-C3B5-4C5C-8965-E19408296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36" y="140576"/>
            <a:ext cx="1734724" cy="142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4DAD1B6-87C4-4E3F-ACB0-531A44ED3F9C}"/>
              </a:ext>
            </a:extLst>
          </p:cNvPr>
          <p:cNvSpPr txBox="1"/>
          <p:nvPr/>
        </p:nvSpPr>
        <p:spPr>
          <a:xfrm>
            <a:off x="6618445" y="1743658"/>
            <a:ext cx="1980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</a:rPr>
              <a:t>Minister Plasterk BZK</a:t>
            </a:r>
          </a:p>
        </p:txBody>
      </p:sp>
      <p:pic>
        <p:nvPicPr>
          <p:cNvPr id="5129" name="Picture 9" descr="Afbeeldingsresultaat voor hans leijtens">
            <a:extLst>
              <a:ext uri="{FF2B5EF4-FFF2-40B4-BE49-F238E27FC236}">
                <a16:creationId xmlns:a16="http://schemas.microsoft.com/office/drawing/2014/main" id="{970BB7BA-9079-4B55-8353-61A402E70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90950"/>
            <a:ext cx="220559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CED6AE4-9F07-4D98-89CC-FE548029DC19}"/>
              </a:ext>
            </a:extLst>
          </p:cNvPr>
          <p:cNvSpPr txBox="1"/>
          <p:nvPr/>
        </p:nvSpPr>
        <p:spPr>
          <a:xfrm>
            <a:off x="6012160" y="3681380"/>
            <a:ext cx="2366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</a:rPr>
              <a:t>Hans </a:t>
            </a:r>
            <a:r>
              <a:rPr lang="nl-NL" sz="1200" b="1" dirty="0" err="1">
                <a:solidFill>
                  <a:schemeClr val="bg1"/>
                </a:solidFill>
              </a:rPr>
              <a:t>Leijtens</a:t>
            </a:r>
            <a:r>
              <a:rPr lang="nl-NL" sz="1200" b="1" dirty="0">
                <a:solidFill>
                  <a:schemeClr val="bg1"/>
                </a:solidFill>
              </a:rPr>
              <a:t>, </a:t>
            </a:r>
            <a:r>
              <a:rPr lang="nl-NL" sz="1200" b="1" dirty="0" err="1">
                <a:solidFill>
                  <a:schemeClr val="bg1"/>
                </a:solidFill>
              </a:rPr>
              <a:t>coordinator</a:t>
            </a:r>
            <a:r>
              <a:rPr lang="nl-NL" sz="1200" b="1" dirty="0">
                <a:solidFill>
                  <a:schemeClr val="bg1"/>
                </a:solidFill>
              </a:rPr>
              <a:t> noodhulp, wederopbouw Sint Maarten bij BZK</a:t>
            </a:r>
          </a:p>
        </p:txBody>
      </p:sp>
      <p:pic>
        <p:nvPicPr>
          <p:cNvPr id="5131" name="Picture 11" descr="Afbeeldingsresultaat voor shermina powell">
            <a:extLst>
              <a:ext uri="{FF2B5EF4-FFF2-40B4-BE49-F238E27FC236}">
                <a16:creationId xmlns:a16="http://schemas.microsoft.com/office/drawing/2014/main" id="{A77D4466-124E-4C22-91CE-20642007A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1" y="3028394"/>
            <a:ext cx="1952854" cy="13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9719D39-91CF-4C0A-A969-9B8A5BA0C0C3}"/>
              </a:ext>
            </a:extLst>
          </p:cNvPr>
          <p:cNvSpPr txBox="1"/>
          <p:nvPr/>
        </p:nvSpPr>
        <p:spPr>
          <a:xfrm>
            <a:off x="359532" y="4327711"/>
            <a:ext cx="1908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err="1">
                <a:solidFill>
                  <a:schemeClr val="bg1"/>
                </a:solidFill>
              </a:rPr>
              <a:t>Shermina</a:t>
            </a:r>
            <a:r>
              <a:rPr lang="nl-NL" sz="1200" b="1" dirty="0">
                <a:solidFill>
                  <a:schemeClr val="bg1"/>
                </a:solidFill>
              </a:rPr>
              <a:t> Powell, hoofd Jeugdzaken Ministerie</a:t>
            </a:r>
          </a:p>
        </p:txBody>
      </p:sp>
      <p:pic>
        <p:nvPicPr>
          <p:cNvPr id="5133" name="Picture 13" descr="Afbeeldingsresultaat voor marlin sint maarten">
            <a:extLst>
              <a:ext uri="{FF2B5EF4-FFF2-40B4-BE49-F238E27FC236}">
                <a16:creationId xmlns:a16="http://schemas.microsoft.com/office/drawing/2014/main" id="{D9A2C877-0E90-4F19-B2F0-FBB40EEFA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52020"/>
            <a:ext cx="1561604" cy="16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16F4B43F-59DD-46C4-AFD4-8261F4396643}"/>
              </a:ext>
            </a:extLst>
          </p:cNvPr>
          <p:cNvSpPr txBox="1"/>
          <p:nvPr/>
        </p:nvSpPr>
        <p:spPr>
          <a:xfrm>
            <a:off x="2411760" y="1882157"/>
            <a:ext cx="1692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</a:rPr>
              <a:t>Premier Marlin Sint Maarten</a:t>
            </a:r>
          </a:p>
        </p:txBody>
      </p:sp>
      <p:pic>
        <p:nvPicPr>
          <p:cNvPr id="5135" name="Picture 15" descr="Afbeeldingsresultaat voor koning sint maarten irma">
            <a:extLst>
              <a:ext uri="{FF2B5EF4-FFF2-40B4-BE49-F238E27FC236}">
                <a16:creationId xmlns:a16="http://schemas.microsoft.com/office/drawing/2014/main" id="{1927F211-F53C-498B-8867-B035EFF6A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558" y="3100752"/>
            <a:ext cx="2165058" cy="144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2D3895D6-9F6F-4704-91A4-1BDF9C606250}"/>
              </a:ext>
            </a:extLst>
          </p:cNvPr>
          <p:cNvSpPr txBox="1"/>
          <p:nvPr/>
        </p:nvSpPr>
        <p:spPr>
          <a:xfrm>
            <a:off x="3257211" y="4586086"/>
            <a:ext cx="2124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>
                <a:solidFill>
                  <a:schemeClr val="bg1"/>
                </a:solidFill>
              </a:rPr>
              <a:t>De Koning en Plasterk op Sint Maarten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FB446076-A083-4230-8A3F-9D89F1415908}"/>
              </a:ext>
            </a:extLst>
          </p:cNvPr>
          <p:cNvSpPr txBox="1"/>
          <p:nvPr/>
        </p:nvSpPr>
        <p:spPr>
          <a:xfrm>
            <a:off x="4103948" y="608751"/>
            <a:ext cx="25144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</a:rPr>
              <a:t>De overheidslobby</a:t>
            </a:r>
          </a:p>
          <a:p>
            <a:pPr algn="ctr"/>
            <a:endParaRPr lang="nl-NL" sz="2000" b="1" dirty="0">
              <a:solidFill>
                <a:schemeClr val="bg1"/>
              </a:solidFill>
            </a:endParaRPr>
          </a:p>
          <a:p>
            <a:pPr algn="ctr"/>
            <a:r>
              <a:rPr lang="nl-NL" sz="2000" b="1" dirty="0">
                <a:solidFill>
                  <a:schemeClr val="bg1"/>
                </a:solidFill>
              </a:rPr>
              <a:t>-voor agenderen kinderrechten bij een ramp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1A1E75E-C40D-4121-A032-663786E35577}"/>
              </a:ext>
            </a:extLst>
          </p:cNvPr>
          <p:cNvSpPr txBox="1"/>
          <p:nvPr/>
        </p:nvSpPr>
        <p:spPr>
          <a:xfrm>
            <a:off x="5606902" y="4545164"/>
            <a:ext cx="31775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BZK: Binnenlandse Zaken en Koninkrijksrelaties</a:t>
            </a:r>
          </a:p>
        </p:txBody>
      </p:sp>
    </p:spTree>
    <p:extLst>
      <p:ext uri="{BB962C8B-B14F-4D97-AF65-F5344CB8AC3E}">
        <p14:creationId xmlns:p14="http://schemas.microsoft.com/office/powerpoint/2010/main" val="1132292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1110B-7D47-434D-B625-F9ADB9784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03498"/>
            <a:ext cx="3126048" cy="576064"/>
          </a:xfrm>
        </p:spPr>
        <p:txBody>
          <a:bodyPr/>
          <a:lstStyle/>
          <a:p>
            <a:r>
              <a:rPr lang="nl-NL" dirty="0"/>
              <a:t>Onderwijs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0B50044-B033-46B3-822F-F2B29FB1A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73771">
            <a:off x="755395" y="982667"/>
            <a:ext cx="2076253" cy="155719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B64314E-5EC2-404A-AB72-6588EB025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2378">
            <a:off x="6384348" y="653582"/>
            <a:ext cx="2176016" cy="163201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2AF3F6C-45F4-4C8B-B469-AE3599031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967" y="854871"/>
            <a:ext cx="1659015" cy="221202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09BF667-475D-4D56-8CCC-8E144A438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6568">
            <a:off x="5083781" y="1998680"/>
            <a:ext cx="1578006" cy="210400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E0EE0661-8C0C-47E6-84AC-0400AAA32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0466" y="2884596"/>
            <a:ext cx="2416043" cy="181203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27EF67E-B845-49EE-B292-5BA6B5FF7B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2883141"/>
            <a:ext cx="2529098" cy="189682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D18738CE-2A03-4B3D-86AC-0FDA4C28C0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90903">
            <a:off x="2818521" y="3045980"/>
            <a:ext cx="2512053" cy="1884040"/>
          </a:xfrm>
          <a:prstGeom prst="rect">
            <a:avLst/>
          </a:prstGeom>
        </p:spPr>
      </p:pic>
      <p:pic>
        <p:nvPicPr>
          <p:cNvPr id="19" name="Picture 25">
            <a:extLst>
              <a:ext uri="{FF2B5EF4-FFF2-40B4-BE49-F238E27FC236}">
                <a16:creationId xmlns:a16="http://schemas.microsoft.com/office/drawing/2014/main" id="{2C77442B-19B1-435B-A911-C390FEAEA2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3682" y="97359"/>
            <a:ext cx="871537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328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2265A-8DC9-4E10-9F5E-2EE2ED474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Kinderbescherming en psychosociale hulp</a:t>
            </a:r>
          </a:p>
        </p:txBody>
      </p:sp>
      <p:pic>
        <p:nvPicPr>
          <p:cNvPr id="5" name="Picture 28">
            <a:extLst>
              <a:ext uri="{FF2B5EF4-FFF2-40B4-BE49-F238E27FC236}">
                <a16:creationId xmlns:a16="http://schemas.microsoft.com/office/drawing/2014/main" id="{7C2F5B2D-9EE4-4132-B378-E6B6C8DDA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5069" y="759067"/>
            <a:ext cx="8699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f1d6b0a4-5583-4381-8242-2d068d5dcb1b@eurprd08">
            <a:extLst>
              <a:ext uri="{FF2B5EF4-FFF2-40B4-BE49-F238E27FC236}">
                <a16:creationId xmlns:a16="http://schemas.microsoft.com/office/drawing/2014/main" id="{9C7D9BDC-2561-49B6-B8EE-69E9BEC63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79562"/>
            <a:ext cx="5226434" cy="397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911395"/>
      </p:ext>
    </p:extLst>
  </p:cSld>
  <p:clrMapOvr>
    <a:masterClrMapping/>
  </p:clrMapOvr>
</p:sld>
</file>

<file path=ppt/theme/theme1.xml><?xml version="1.0" encoding="utf-8"?>
<a:theme xmlns:a="http://schemas.openxmlformats.org/drawingml/2006/main" name="Unicef 2017">
  <a:themeElements>
    <a:clrScheme name="Unicef 2017">
      <a:dk1>
        <a:sysClr val="windowText" lastClr="000000"/>
      </a:dk1>
      <a:lt1>
        <a:sysClr val="window" lastClr="FFFFFF"/>
      </a:lt1>
      <a:dk2>
        <a:srgbClr val="0075C9"/>
      </a:dk2>
      <a:lt2>
        <a:srgbClr val="D2D0CD"/>
      </a:lt2>
      <a:accent1>
        <a:srgbClr val="2CAEFF"/>
      </a:accent1>
      <a:accent2>
        <a:srgbClr val="77881C"/>
      </a:accent2>
      <a:accent3>
        <a:srgbClr val="C7A900"/>
      </a:accent3>
      <a:accent4>
        <a:srgbClr val="FFC000"/>
      </a:accent4>
      <a:accent5>
        <a:srgbClr val="FF6C0C"/>
      </a:accent5>
      <a:accent6>
        <a:srgbClr val="E22319"/>
      </a:accent6>
      <a:hlink>
        <a:srgbClr val="A02140"/>
      </a:hlink>
      <a:folHlink>
        <a:srgbClr val="622066"/>
      </a:folHlink>
    </a:clrScheme>
    <a:fontScheme name="Kantoor - klassie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CEF Power Point Template 2016 Ver1" id="{3F7F5D43-EC16-5045-BC90-0F8BCAFD8F35}" vid="{73FB6540-1E4B-F845-8043-FEB8B9ECEC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08d38c9052f4ae786d7529733e5a231 xmlns="4aa7bd1a-d377-4309-9e15-e68f1e856f09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Corporate Communicatie</TermName>
          <TermId xmlns="http://schemas.microsoft.com/office/infopath/2007/PartnerControls">0db97b10-4cb6-48cb-adef-67d4dfc3c6d5</TermId>
        </TermInfo>
        <TermInfo xmlns="http://schemas.microsoft.com/office/infopath/2007/PartnerControls">
          <TermName xmlns="http://schemas.microsoft.com/office/infopath/2007/PartnerControls">Huisstijl</TermName>
          <TermId xmlns="http://schemas.microsoft.com/office/infopath/2007/PartnerControls">60d900b1-db2b-4ad5-b78f-5897afdbb3fd</TermId>
        </TermInfo>
      </Terms>
    </i08d38c9052f4ae786d7529733e5a231>
    <TaxCatchAll xmlns="541a50f1-d281-4c23-8053-f9570d538f34">
      <Value>384</Value>
      <Value>221</Value>
      <Value>198</Value>
    </TaxCatchAll>
    <m62dd37017d14182b831d283abaceaf8 xmlns="4aa7bd1a-d377-4309-9e15-e68f1e856f09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2017</TermName>
          <TermId xmlns="http://schemas.microsoft.com/office/infopath/2007/PartnerControls">182010f8-96d1-486f-94a8-89c3a93f157a</TermId>
        </TermInfo>
      </Terms>
    </m62dd37017d14182b831d283abaceaf8>
    <_dlc_DocId xmlns="541a50f1-d281-4c23-8053-f9570d538f34">ET3S6XFEA7YQ-2022228559-641</_dlc_DocId>
    <_dlc_DocIdUrl xmlns="541a50f1-d281-4c23-8053-f9570d538f34">
      <Url>https://unicefnetherlands.sharepoint.com/sites/DMS/_layouts/15/DocIdRedir.aspx?ID=ET3S6XFEA7YQ-2022228559-641</Url>
      <Description>ET3S6XFEA7YQ-2022228559-641</Description>
    </_dlc_DocIdUrl>
    <SharedWithUsers xmlns="938bb219-651c-4d23-8df4-6ca98b73368a">
      <UserInfo>
        <DisplayName>Stephanie Barendrecht</DisplayName>
        <AccountId>797</AccountId>
        <AccountType/>
      </UserInfo>
      <UserInfo>
        <DisplayName>Gergana Petkova</DisplayName>
        <AccountId>773</AccountId>
        <AccountType/>
      </UserInfo>
      <UserInfo>
        <DisplayName>Annemarie Blok</DisplayName>
        <AccountId>123</AccountId>
        <AccountType/>
      </UserInfo>
      <UserInfo>
        <DisplayName>Joost Oostlander</DisplayName>
        <AccountId>129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85AD777332DD4CA71421E51BAAE99F" ma:contentTypeVersion="16" ma:contentTypeDescription="Een nieuw document maken." ma:contentTypeScope="" ma:versionID="e6b3125b086bc1d68a274dda0ec581b6">
  <xsd:schema xmlns:xsd="http://www.w3.org/2001/XMLSchema" xmlns:xs="http://www.w3.org/2001/XMLSchema" xmlns:p="http://schemas.microsoft.com/office/2006/metadata/properties" xmlns:ns2="541a50f1-d281-4c23-8053-f9570d538f34" xmlns:ns3="938bb219-651c-4d23-8df4-6ca98b73368a" xmlns:ns4="4aa7bd1a-d377-4309-9e15-e68f1e856f09" targetNamespace="http://schemas.microsoft.com/office/2006/metadata/properties" ma:root="true" ma:fieldsID="a6cf6a90465fd597363c745137eb3abb" ns2:_="" ns3:_="" ns4:_="">
    <xsd:import namespace="541a50f1-d281-4c23-8053-f9570d538f34"/>
    <xsd:import namespace="938bb219-651c-4d23-8df4-6ca98b73368a"/>
    <xsd:import namespace="4aa7bd1a-d377-4309-9e15-e68f1e856f0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TaxCatchAll" minOccurs="0"/>
                <xsd:element ref="ns3:SharedWithUsers" minOccurs="0"/>
                <xsd:element ref="ns3:SharedWithDetails" minOccurs="0"/>
                <xsd:element ref="ns4:i08d38c9052f4ae786d7529733e5a231" minOccurs="0"/>
                <xsd:element ref="ns4:m62dd37017d14182b831d283abaceaf8" minOccurs="0"/>
                <xsd:element ref="ns3:LastSharedByUser" minOccurs="0"/>
                <xsd:element ref="ns3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1a50f1-d281-4c23-8053-f9570d538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1" nillable="true" ma:displayName="Taxonomy Catch All Column" ma:description="" ma:hidden="true" ma:list="{f10a2cf8-98a6-4210-bc67-6887ce1bb3c1}" ma:internalName="TaxCatchAll" ma:showField="CatchAllData" ma:web="541a50f1-d281-4c23-8053-f9570d538f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8bb219-651c-4d23-8df4-6ca98b73368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8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9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7bd1a-d377-4309-9e15-e68f1e856f09" elementFormDefault="qualified">
    <xsd:import namespace="http://schemas.microsoft.com/office/2006/documentManagement/types"/>
    <xsd:import namespace="http://schemas.microsoft.com/office/infopath/2007/PartnerControls"/>
    <xsd:element name="i08d38c9052f4ae786d7529733e5a231" ma:index="15" nillable="true" ma:taxonomy="true" ma:internalName="i08d38c9052f4ae786d7529733e5a231" ma:taxonomyFieldName="Categorie" ma:displayName="Categorie" ma:default="" ma:fieldId="{208d38c9-052f-4ae7-86d7-529733e5a231}" ma:taxonomyMulti="true" ma:sspId="e61ed0cb-a0d0-4d15-8a8e-b7fb00f1c5d4" ma:termSetId="15706ffc-91ed-4013-8b63-8f784a48e21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62dd37017d14182b831d283abaceaf8" ma:index="17" nillable="true" ma:taxonomy="true" ma:internalName="m62dd37017d14182b831d283abaceaf8" ma:taxonomyFieldName="Jaar" ma:displayName="Jaar" ma:default="190;#2016|e187738b-1d58-4bdd-aa0e-104f4569d172" ma:fieldId="{662dd370-17d1-4182-b831-d283abaceaf8}" ma:taxonomyMulti="true" ma:sspId="e61ed0cb-a0d0-4d15-8a8e-b7fb00f1c5d4" ma:termSetId="c7dc2765-de19-4b87-8188-87084edaaeb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2C3D31-BEA7-43CB-8FFD-50D73313C5BC}">
  <ds:schemaRefs>
    <ds:schemaRef ds:uri="http://schemas.microsoft.com/office/2006/metadata/properties"/>
    <ds:schemaRef ds:uri="http://schemas.microsoft.com/office/infopath/2007/PartnerControls"/>
    <ds:schemaRef ds:uri="938bb219-651c-4d23-8df4-6ca98b73368a"/>
    <ds:schemaRef ds:uri="http://purl.org/dc/terms/"/>
    <ds:schemaRef ds:uri="http://purl.org/dc/dcmitype/"/>
    <ds:schemaRef ds:uri="541a50f1-d281-4c23-8053-f9570d538f34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4aa7bd1a-d377-4309-9e15-e68f1e856f0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CD8F5D7-A732-4579-87CC-CA21870918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9AA48B-13E2-4C93-9212-6FB7F9C5348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D89CD8C1-5D5A-43AD-AA1C-E125F24F9F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1a50f1-d281-4c23-8053-f9570d538f34"/>
    <ds:schemaRef ds:uri="938bb219-651c-4d23-8df4-6ca98b73368a"/>
    <ds:schemaRef ds:uri="4aa7bd1a-d377-4309-9e15-e68f1e856f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3437</TotalTime>
  <Words>471</Words>
  <Application>Microsoft Office PowerPoint</Application>
  <PresentationFormat>Diavoorstelling (16:9)</PresentationFormat>
  <Paragraphs>112</Paragraphs>
  <Slides>18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1" baseType="lpstr">
      <vt:lpstr>Arial</vt:lpstr>
      <vt:lpstr>Calibri</vt:lpstr>
      <vt:lpstr>Unicef 2017</vt:lpstr>
      <vt:lpstr>Sint Maarten – na orkaan Irma</vt:lpstr>
      <vt:lpstr>PowerPoint-presentatie</vt:lpstr>
      <vt:lpstr>PowerPoint-presentatie</vt:lpstr>
      <vt:lpstr>PowerPoint-presentatie</vt:lpstr>
      <vt:lpstr>UNICEF in het gebied</vt:lpstr>
      <vt:lpstr>PowerPoint-presentatie</vt:lpstr>
      <vt:lpstr>PowerPoint-presentatie</vt:lpstr>
      <vt:lpstr>Onderwijs </vt:lpstr>
      <vt:lpstr>Kinderbescherming en psychosociale hulp</vt:lpstr>
      <vt:lpstr>OVERHEID ONDERSTEUNEN</vt:lpstr>
      <vt:lpstr>Foto’s van directe hulp  Life skills via voetbal</vt:lpstr>
      <vt:lpstr>Materiaal voor naschoolse opvang</vt:lpstr>
      <vt:lpstr>Too Cool to Loot (plunderen)</vt:lpstr>
      <vt:lpstr>Return to Happiness</vt:lpstr>
      <vt:lpstr>DUURZAME RESULTATEN </vt:lpstr>
      <vt:lpstr>Vervolg 2019  </vt:lpstr>
      <vt:lpstr>Voor informatie: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Karin Vermeulen</dc:creator>
  <cp:lastModifiedBy>Ingrid van der Helm</cp:lastModifiedBy>
  <cp:revision>10</cp:revision>
  <dcterms:modified xsi:type="dcterms:W3CDTF">2018-10-09T12:56:12Z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0x0101004B85AD777332DD4CA71421E51BAAE99F</vt:lpwstr>
  </property>
  <property fmtid="{D5CDD505-2E9C-101B-9397-08002B2CF9AE}" pid="3" name="_dlc_DocIdItemGuid">
    <vt:lpwstr>2719b117-8273-4460-af8a-4bf6c46e4129</vt:lpwstr>
  </property>
  <property fmtid="{D5CDD505-2E9C-101B-9397-08002B2CF9AE}" pid="4" name="Jaar">
    <vt:lpwstr>384;#2017|182010f8-96d1-486f-94a8-89c3a93f157a</vt:lpwstr>
  </property>
  <property fmtid="{D5CDD505-2E9C-101B-9397-08002B2CF9AE}" pid="5" name="Categorie">
    <vt:lpwstr>198;#Corporate Communicatie|0db97b10-4cb6-48cb-adef-67d4dfc3c6d5;#221;#Huisstijl|60d900b1-db2b-4ad5-b78f-5897afdbb3fd</vt:lpwstr>
  </property>
</Properties>
</file>